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258" r:id="rId4"/>
    <p:sldId id="1491" r:id="rId5"/>
    <p:sldId id="1534" r:id="rId6"/>
    <p:sldId id="1499" r:id="rId7"/>
    <p:sldId id="1492" r:id="rId8"/>
    <p:sldId id="1494" r:id="rId9"/>
    <p:sldId id="1496" r:id="rId10"/>
    <p:sldId id="1495" r:id="rId11"/>
    <p:sldId id="1436" r:id="rId12"/>
    <p:sldId id="1439" r:id="rId13"/>
    <p:sldId id="1463" r:id="rId14"/>
    <p:sldId id="1497" r:id="rId15"/>
    <p:sldId id="1498" r:id="rId16"/>
    <p:sldId id="1500" r:id="rId17"/>
    <p:sldId id="1493" r:id="rId18"/>
    <p:sldId id="1501" r:id="rId19"/>
    <p:sldId id="259" r:id="rId20"/>
    <p:sldId id="1502" r:id="rId21"/>
    <p:sldId id="1504" r:id="rId22"/>
    <p:sldId id="1503" r:id="rId23"/>
    <p:sldId id="1474" r:id="rId24"/>
    <p:sldId id="1517" r:id="rId25"/>
    <p:sldId id="1513" r:id="rId26"/>
    <p:sldId id="1514" r:id="rId27"/>
    <p:sldId id="1507" r:id="rId28"/>
    <p:sldId id="1518" r:id="rId29"/>
    <p:sldId id="1519" r:id="rId30"/>
    <p:sldId id="1509" r:id="rId31"/>
    <p:sldId id="1520" r:id="rId32"/>
    <p:sldId id="1521" r:id="rId33"/>
    <p:sldId id="1523" r:id="rId34"/>
    <p:sldId id="1510" r:id="rId35"/>
    <p:sldId id="1522" r:id="rId36"/>
    <p:sldId id="1512" r:id="rId37"/>
    <p:sldId id="1524" r:id="rId38"/>
    <p:sldId id="1533" r:id="rId39"/>
    <p:sldId id="1505" r:id="rId40"/>
    <p:sldId id="1525" r:id="rId41"/>
    <p:sldId id="1511" r:id="rId42"/>
    <p:sldId id="1526" r:id="rId43"/>
    <p:sldId id="1530" r:id="rId44"/>
    <p:sldId id="1531" r:id="rId45"/>
    <p:sldId id="1532" r:id="rId46"/>
    <p:sldId id="1536" r:id="rId47"/>
    <p:sldId id="1537" r:id="rId48"/>
    <p:sldId id="1538" r:id="rId49"/>
    <p:sldId id="261" r:id="rId50"/>
    <p:sldId id="1488" r:id="rId51"/>
    <p:sldId id="1541" r:id="rId52"/>
    <p:sldId id="1539" r:id="rId53"/>
    <p:sldId id="1487" r:id="rId54"/>
    <p:sldId id="1555" r:id="rId55"/>
    <p:sldId id="1568" r:id="rId56"/>
    <p:sldId id="1540" r:id="rId57"/>
    <p:sldId id="1489" r:id="rId58"/>
    <p:sldId id="1542" r:id="rId59"/>
    <p:sldId id="1543" r:id="rId60"/>
    <p:sldId id="1544" r:id="rId61"/>
    <p:sldId id="1545" r:id="rId62"/>
    <p:sldId id="1546" r:id="rId63"/>
    <p:sldId id="1547" r:id="rId64"/>
    <p:sldId id="1548" r:id="rId65"/>
    <p:sldId id="1565" r:id="rId66"/>
    <p:sldId id="1490" r:id="rId67"/>
    <p:sldId id="1551" r:id="rId68"/>
    <p:sldId id="1556" r:id="rId69"/>
    <p:sldId id="1552" r:id="rId70"/>
    <p:sldId id="1553" r:id="rId71"/>
    <p:sldId id="1558" r:id="rId72"/>
    <p:sldId id="1554" r:id="rId73"/>
    <p:sldId id="1550" r:id="rId74"/>
    <p:sldId id="1557" r:id="rId75"/>
    <p:sldId id="1559" r:id="rId76"/>
    <p:sldId id="1560" r:id="rId77"/>
    <p:sldId id="1561" r:id="rId78"/>
    <p:sldId id="1549" r:id="rId79"/>
    <p:sldId id="1567" r:id="rId80"/>
    <p:sldId id="1465" r:id="rId81"/>
    <p:sldId id="1562" r:id="rId82"/>
    <p:sldId id="1563" r:id="rId83"/>
    <p:sldId id="1529" r:id="rId84"/>
    <p:sldId id="1464" r:id="rId85"/>
    <p:sldId id="1569" r:id="rId86"/>
    <p:sldId id="1515" r:id="rId87"/>
    <p:sldId id="1570" r:id="rId88"/>
    <p:sldId id="260" r:id="rId89"/>
    <p:sldId id="1535" r:id="rId90"/>
    <p:sldId id="1484" r:id="rId91"/>
    <p:sldId id="1485" r:id="rId92"/>
    <p:sldId id="1566" r:id="rId93"/>
    <p:sldId id="1486" r:id="rId94"/>
    <p:sldId id="1528" r:id="rId95"/>
    <p:sldId id="1516" r:id="rId96"/>
    <p:sldId id="1478" r:id="rId97"/>
    <p:sldId id="1479" r:id="rId98"/>
    <p:sldId id="262" r:id="rId99"/>
    <p:sldId id="263" r:id="rId100"/>
    <p:sldId id="265" r:id="rId101"/>
    <p:sldId id="266" r:id="rId102"/>
    <p:sldId id="1564" r:id="rId103"/>
    <p:sldId id="264" r:id="rId104"/>
    <p:sldId id="267" r:id="rId105"/>
    <p:sldId id="268" r:id="rId106"/>
    <p:sldId id="1466" r:id="rId107"/>
    <p:sldId id="1470" r:id="rId108"/>
    <p:sldId id="1467" r:id="rId109"/>
    <p:sldId id="1468" r:id="rId110"/>
    <p:sldId id="1469" r:id="rId111"/>
    <p:sldId id="1471" r:id="rId112"/>
    <p:sldId id="1475" r:id="rId113"/>
    <p:sldId id="1476" r:id="rId114"/>
    <p:sldId id="1477" r:id="rId115"/>
    <p:sldId id="1472" r:id="rId116"/>
    <p:sldId id="1473" r:id="rId1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4" autoAdjust="0"/>
    <p:restoredTop sz="87151" autoAdjust="0"/>
  </p:normalViewPr>
  <p:slideViewPr>
    <p:cSldViewPr snapToGrid="0">
      <p:cViewPr varScale="1">
        <p:scale>
          <a:sx n="98" d="100"/>
          <a:sy n="98" d="100"/>
        </p:scale>
        <p:origin x="3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BD80F-ECF1-4F3A-AE52-9B09024C9A17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20BEB-D621-496F-BF9C-78E92B4EB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30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55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B D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93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 A D 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50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dirty="0" err="1"/>
              <a:t>A</a:t>
            </a:r>
            <a:r>
              <a:rPr lang="en-US" altLang="zh-CN" dirty="0"/>
              <a:t> C B</a:t>
            </a:r>
          </a:p>
          <a:p>
            <a:r>
              <a:rPr lang="en-US" altLang="zh-CN" dirty="0"/>
              <a:t>D C A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365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 </a:t>
            </a:r>
            <a:r>
              <a:rPr lang="en-US" altLang="zh-CN" dirty="0" err="1"/>
              <a:t>B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55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92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 C 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77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3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correct answer is:</a:t>
            </a:r>
          </a:p>
          <a:p>
            <a:endParaRPr lang="en-US" altLang="zh-CN" dirty="0"/>
          </a:p>
          <a:p>
            <a:r>
              <a:rPr lang="en-US" altLang="zh-CN" b="1" dirty="0"/>
              <a:t>A. modeling the non-behavioral aspects such as data requirements, performance, and security.</a:t>
            </a:r>
          </a:p>
          <a:p>
            <a:endParaRPr lang="en-US" altLang="zh-CN" dirty="0"/>
          </a:p>
          <a:p>
            <a:r>
              <a:rPr lang="en-US" altLang="zh-CN" dirty="0"/>
              <a:t>Explanation:</a:t>
            </a:r>
          </a:p>
          <a:p>
            <a:endParaRPr lang="en-US" altLang="zh-CN" dirty="0"/>
          </a:p>
          <a:p>
            <a:r>
              <a:rPr lang="en-US" altLang="zh-CN" dirty="0"/>
              <a:t>Use cases are primarily used to capture and model the behavioral aspects of a system. This includes describing how users interact with the system to achieve specific goals or tasks. Therefore:</a:t>
            </a:r>
          </a:p>
          <a:p>
            <a:endParaRPr lang="en-US" altLang="zh-CN" dirty="0"/>
          </a:p>
          <a:p>
            <a:r>
              <a:rPr lang="en-US" altLang="zh-CN" dirty="0"/>
              <a:t>- Option B is correct: Use cases are used for capturing behavioral aspects of a system.</a:t>
            </a:r>
          </a:p>
          <a:p>
            <a:r>
              <a:rPr lang="en-US" altLang="zh-CN" dirty="0"/>
              <a:t>- Option C is correct: Use cases are used for capturing the functional aspect of a system.</a:t>
            </a:r>
          </a:p>
          <a:p>
            <a:r>
              <a:rPr lang="en-US" altLang="zh-CN" dirty="0"/>
              <a:t>- Option D is correct: Use cases can capture business processes at a high level.</a:t>
            </a:r>
          </a:p>
          <a:p>
            <a:endParaRPr lang="en-US" altLang="zh-CN" dirty="0"/>
          </a:p>
          <a:p>
            <a:r>
              <a:rPr lang="en-US" altLang="zh-CN" dirty="0"/>
              <a:t>However, option A is incorrect because use cases are not typically used for modeling non-behavioral aspects such as data requirements, performance, or security. These aspects are usually handled separately using other modeling techniques or requirements documentation.</a:t>
            </a:r>
          </a:p>
          <a:p>
            <a:endParaRPr lang="en-US" altLang="zh-CN" dirty="0"/>
          </a:p>
          <a:p>
            <a:r>
              <a:rPr lang="en-US" altLang="zh-CN" dirty="0"/>
              <a:t>Therefore, the correct answer is A.</a:t>
            </a:r>
          </a:p>
          <a:p>
            <a:endParaRPr lang="en-US" altLang="zh-CN" dirty="0"/>
          </a:p>
          <a:p>
            <a:r>
              <a:rPr lang="en-US" altLang="zh-CN" dirty="0"/>
              <a:t>1.</a:t>
            </a:r>
          </a:p>
          <a:p>
            <a:r>
              <a:rPr lang="en-US" altLang="zh-CN" dirty="0"/>
              <a:t>Here's a brief explanation of each option to clarify </a:t>
            </a:r>
            <a:r>
              <a:rPr lang="en-US" altLang="zh-CN" b="1" dirty="0"/>
              <a:t>why B is the most appropriate choice:</a:t>
            </a:r>
          </a:p>
          <a:p>
            <a:r>
              <a:rPr lang="en-US" altLang="zh-CN" dirty="0"/>
              <a:t>A. </a:t>
            </a:r>
            <a:r>
              <a:rPr lang="en-US" altLang="zh-CN" b="1" dirty="0"/>
              <a:t>Use-case Realization</a:t>
            </a:r>
            <a:r>
              <a:rPr lang="en-US" altLang="zh-CN" dirty="0"/>
              <a:t>: This term refers to how a particular use case is realized in terms of interaction among collaborating objects within the system. It's more about the implementation rather than describing individual scenarios.</a:t>
            </a:r>
          </a:p>
          <a:p>
            <a:r>
              <a:rPr lang="en-US" altLang="zh-CN" dirty="0"/>
              <a:t>B. </a:t>
            </a:r>
            <a:r>
              <a:rPr lang="en-US" altLang="zh-CN" b="1" dirty="0"/>
              <a:t>Use-case Scenario</a:t>
            </a:r>
            <a:r>
              <a:rPr lang="en-US" altLang="zh-CN" dirty="0"/>
              <a:t>: This term is used to describe a specific instance or sequence of events within a use case. Each use case can have multiple scenarios representing different paths or variations of the process.</a:t>
            </a:r>
          </a:p>
          <a:p>
            <a:r>
              <a:rPr lang="en-US" altLang="zh-CN" dirty="0"/>
              <a:t>C. </a:t>
            </a:r>
            <a:r>
              <a:rPr lang="en-US" altLang="zh-CN" b="1" dirty="0"/>
              <a:t>Use-case Model</a:t>
            </a:r>
            <a:r>
              <a:rPr lang="en-US" altLang="zh-CN" dirty="0"/>
              <a:t>: This is a comprehensive model that includes all use cases for a system along with their relationships, actors, and interactions. It provides an overall picture of the system's functionality.</a:t>
            </a:r>
          </a:p>
          <a:p>
            <a:r>
              <a:rPr lang="en-US" altLang="zh-CN" dirty="0"/>
              <a:t>D. </a:t>
            </a:r>
            <a:r>
              <a:rPr lang="en-US" altLang="zh-CN" b="1" dirty="0"/>
              <a:t>Use-case Specification</a:t>
            </a:r>
            <a:r>
              <a:rPr lang="en-US" altLang="zh-CN" dirty="0"/>
              <a:t>: This document details all aspects of a use case, including its main flow, alternative flows, preconditions, postconditions, and any special requirements. It's more detailed and encompassing than individual scenarios.</a:t>
            </a:r>
          </a:p>
          <a:p>
            <a:r>
              <a:rPr lang="en-US" altLang="zh-CN" dirty="0"/>
              <a:t>Given the context of describing the design of one or more specific scenarios within a use case, </a:t>
            </a:r>
            <a:r>
              <a:rPr lang="en-US" altLang="zh-CN" b="1" dirty="0"/>
              <a:t>Use-case Scenario</a:t>
            </a:r>
            <a:r>
              <a:rPr lang="en-US" altLang="zh-CN" dirty="0"/>
              <a:t> is the most accurate term.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98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56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 B A B 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27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 A C D 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18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 D 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630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 A C </a:t>
            </a:r>
          </a:p>
          <a:p>
            <a:r>
              <a:rPr lang="en-US" altLang="zh-CN" dirty="0"/>
              <a:t>B D 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02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D C</a:t>
            </a:r>
          </a:p>
          <a:p>
            <a:r>
              <a:rPr lang="en-US" altLang="zh-CN" dirty="0"/>
              <a:t>B A 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20BEB-D621-496F-BF9C-78E92B4EB129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37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7ED0F-C4BF-7686-E037-3C37CA7E7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830AE3-9525-A7A9-B26F-4941366C2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C340A-699B-FDC4-B8C3-5FC7C49F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B024B0-ACA8-B6B6-D49C-BFA1AC93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401637-F22E-CB71-EC8B-627F1F9B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630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92657-DBE4-8382-66CE-FB6E3C4C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566DE5-D728-312A-FEED-6788B2C38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2647D1-84D6-36EE-8D53-4BA56BE1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C9C9EE-3263-2217-85A4-0D96A92E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E613BA-23AB-ED07-32D3-FEC72318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90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894F15-231F-7950-832E-E8FA05358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CD99FF-D41A-B975-77AE-05F7EF8AF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154296-D789-331C-6650-EEA9E8B46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8DE79B-94CA-04C6-9F6D-D1F3B413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4F2F49-7D3F-0B18-E28F-ABC57463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587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540213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D4692-1ADC-A502-6C06-DB55CCD1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87BF0-5C21-1DEF-3B72-D18D1458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31376-0C73-F3DA-CC8C-264211AB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FA0442-AC1B-9230-42E8-670A94A1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81184F-3578-74CA-EE50-8215EE69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1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15D73-8E58-4151-714A-F028D123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E08A26-8E51-19E9-83B4-0DE18B649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FEE402-E17C-D147-B461-169598A1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B78BDC-E59F-3CDE-578F-627F63DEF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DBB789-745A-2B22-FDC8-F5DAC2C5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06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9362C-D586-031F-F0D3-04480EB8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2EDB38-A8EB-AF9F-4E90-FF58A43BA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A8F787-FCC5-C303-074A-0EC962D4F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23B116-4A93-76F1-3697-62A28A5F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C1B89D-9EFD-E6AF-2518-CE67A9AA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163871-997B-BC04-60F7-0D75AB5C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72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42DEB-77DD-A1BE-C34E-27481CC6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E35C08-E320-100D-C3F4-2B8C0D843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4241C5-2190-345F-184C-416AC641C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135AE1-02E7-5DC8-5BD7-8B8C7844B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3DEEFB-4ED4-D70C-EC04-A09175029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626A20-8850-9F98-5304-EEBB8388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C847A5-A571-110B-A679-D4D27129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168E37-AB3E-108F-2D3C-31CD35AA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34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F2600-FD72-C348-FA9C-21E5F3CD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AA9B05-AEA5-C6CB-CD2F-40A4C25B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4BDE8F-3B3B-0670-2CAB-6C92BE3D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E1A959-FC5A-9E69-9E48-A90B65A1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42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44F8A1-62D3-7D67-2EFB-28535A8DC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954716-7BC5-2581-33CC-D2A93902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7C87AA-5D31-A282-5941-97CA76F0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19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DAAAE-961C-72ED-C96A-C9FD41FD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0DFE84-9BA9-AC54-180C-51E7E3CF7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918A20-3419-B9CC-FC03-3A60C0EA1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72CA93-CAEF-8542-79A1-336BA6A4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DBEF-0E46-C200-6D9D-9E22120D4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D43DF3-A0B0-3E04-863F-02F3C14C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53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EF173-D069-9B1A-1A43-C001B53A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B4C17D-8AB2-7DD4-547C-6AC16ADB4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E1D7D5-2B56-5A8A-DD7A-1630DCA36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2F3A7A-A6D3-72D9-9470-06636996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1D45C3-9340-C9D9-9505-4233970B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299B38-BB63-E3AC-7921-9F03BFD5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15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33E25C-AB52-5F7A-D469-E7244DC2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F05787-A92D-5E6B-956C-687D96390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D6E30D-CD4A-2D2E-9610-4C9CB9F18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D809D-471C-4604-B0C4-B14A2813E483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8845D4-1DC9-57E5-00FB-BF4BFC616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29497-C795-3161-16A7-E6896482B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6AED8-9E7A-47E9-96F4-6D7A1BF60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63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read/cv18526892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55BCDE-C35F-5560-64D6-B105BCA7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8" y="720312"/>
            <a:ext cx="11378404" cy="39629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3027A2-AD56-C47F-82FE-B91C22B24360}"/>
              </a:ext>
            </a:extLst>
          </p:cNvPr>
          <p:cNvSpPr txBox="1"/>
          <p:nvPr/>
        </p:nvSpPr>
        <p:spPr>
          <a:xfrm>
            <a:off x="6754045" y="5637048"/>
            <a:ext cx="5437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宣讲人：郑凯文（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级软件工程卓越班）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宣讲时间：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2024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 星期日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15:00 — 17:00</a:t>
            </a: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考试时间：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2024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18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日 星期二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08:50 — 10:50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C4AE98-5100-518F-3004-D700F165F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9554"/>
            <a:ext cx="1984863" cy="19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1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A29787-AF04-61D8-FCB5-112F5BAD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4" y="616906"/>
            <a:ext cx="11963051" cy="56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42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290462-5BFF-17FF-24C0-13D4B0E0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421" y="820851"/>
            <a:ext cx="5048509" cy="36260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7B3A59-ED0C-88C3-DB4F-9FFD78527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675" y="4641736"/>
            <a:ext cx="4953255" cy="22162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FFB5F8-9384-F505-BC63-BD5DCB13F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71" y="582714"/>
            <a:ext cx="5092962" cy="41023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A1523C-D0C9-9349-48F3-65EB9301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49" y="4987046"/>
            <a:ext cx="5092962" cy="7112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ECD3CA-5B2C-27CE-C278-4D4099B7CB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397"/>
          <a:stretch/>
        </p:blipFill>
        <p:spPr>
          <a:xfrm>
            <a:off x="823533" y="5804985"/>
            <a:ext cx="4956478" cy="3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2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DD81CC-1504-AA60-59EA-426E250D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45" y="660486"/>
            <a:ext cx="5245370" cy="31116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412F94-8C98-757D-E6C0-5293D0F3D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00" y="4456153"/>
            <a:ext cx="5162815" cy="10732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B3D89B-868C-1E66-D2A7-2D820DB19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870" y="660486"/>
            <a:ext cx="5188217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074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C7DE051-DB9A-0208-8BEB-2240BBDAE665}"/>
              </a:ext>
            </a:extLst>
          </p:cNvPr>
          <p:cNvGrpSpPr/>
          <p:nvPr/>
        </p:nvGrpSpPr>
        <p:grpSpPr>
          <a:xfrm>
            <a:off x="1671508" y="656844"/>
            <a:ext cx="8848983" cy="5544311"/>
            <a:chOff x="1671508" y="53288"/>
            <a:chExt cx="8848983" cy="55443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9B1D931-7C62-823A-D23D-242E72899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931"/>
            <a:stretch/>
          </p:blipFill>
          <p:spPr>
            <a:xfrm>
              <a:off x="1671508" y="53288"/>
              <a:ext cx="8848983" cy="411904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9F31C56-A6CF-F96F-74A6-326763DF5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554" b="44627"/>
            <a:stretch/>
          </p:blipFill>
          <p:spPr>
            <a:xfrm>
              <a:off x="1671508" y="4172328"/>
              <a:ext cx="7962998" cy="42389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C204287-75F6-24F0-38F3-935F7329C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1508" y="4596223"/>
              <a:ext cx="8211279" cy="1001376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A082687-B1AD-3D44-77A6-603D91026F5C}"/>
              </a:ext>
            </a:extLst>
          </p:cNvPr>
          <p:cNvSpPr txBox="1"/>
          <p:nvPr/>
        </p:nvSpPr>
        <p:spPr>
          <a:xfrm>
            <a:off x="9543671" y="4803165"/>
            <a:ext cx="103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(Score 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4662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15BEC82-066A-F69C-3806-1B0128B83FCB}"/>
              </a:ext>
            </a:extLst>
          </p:cNvPr>
          <p:cNvSpPr txBox="1"/>
          <p:nvPr/>
        </p:nvSpPr>
        <p:spPr>
          <a:xfrm>
            <a:off x="195943" y="0"/>
            <a:ext cx="3521034" cy="697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Taobao System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3D2480-44CC-7D47-7580-C780B3F3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189835"/>
            <a:ext cx="5962856" cy="41927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18AA1D-19AE-B3D5-AAFC-2C16E2854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67" y="1251029"/>
            <a:ext cx="5828039" cy="5677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262264-EFAA-FFD0-ED91-BBEB8F515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301" y="1699988"/>
            <a:ext cx="5923490" cy="39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136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068F7C-6D88-0C4F-5DD3-FB1481870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2" y="1091779"/>
            <a:ext cx="5747928" cy="40416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A4F461-542D-4D8E-B842-72EB6475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455" y="1016074"/>
            <a:ext cx="5984681" cy="3668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7F69A5-4C8A-BD35-A91A-00C913A40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455" y="4684816"/>
            <a:ext cx="5838126" cy="8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051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EF2E6C-F292-9C5C-BB30-1C99940E7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6" y="407512"/>
            <a:ext cx="5245370" cy="5035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0CCC04-8388-D4D8-C0E1-EBDAF3C9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6" y="5734869"/>
            <a:ext cx="5162815" cy="10732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72ABEE-B4DE-1313-12CF-0DB8F940A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4421"/>
            <a:ext cx="5467631" cy="5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166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FCA578-9096-CFBC-B2FC-DB2BCE6FA4E5}"/>
              </a:ext>
            </a:extLst>
          </p:cNvPr>
          <p:cNvSpPr txBox="1"/>
          <p:nvPr/>
        </p:nvSpPr>
        <p:spPr>
          <a:xfrm>
            <a:off x="2945451" y="130204"/>
            <a:ext cx="63010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第六章    软考真题荟萃（选择题）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6D0D7E-81A2-F448-1FB0-6882AE936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58" y="1042583"/>
            <a:ext cx="9800883" cy="2909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EA3F60-513C-1137-35FB-B3AED1F30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558" y="4086148"/>
            <a:ext cx="9800883" cy="227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09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CFCFA4-CAC5-88B2-3556-1466BADCA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333"/>
          <a:stretch/>
        </p:blipFill>
        <p:spPr>
          <a:xfrm>
            <a:off x="387055" y="359336"/>
            <a:ext cx="11417887" cy="17916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E55E3B-80F5-380A-44A4-0E61CCE0F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76" b="16857"/>
          <a:stretch/>
        </p:blipFill>
        <p:spPr>
          <a:xfrm>
            <a:off x="387055" y="2376591"/>
            <a:ext cx="11417887" cy="17916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4F8602-A473-5B84-3756-B812379EE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55" y="4393845"/>
            <a:ext cx="11341683" cy="22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361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479C98-9C13-AC53-F355-4C465B556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82" y="733286"/>
            <a:ext cx="11398836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14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B60E29-9A16-1E39-5427-3FC34521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9" y="384174"/>
            <a:ext cx="11207842" cy="2878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0E7526-00EA-87F9-0AE4-6A3CE8EE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79" y="3595207"/>
            <a:ext cx="11449638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7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图片 6">
            <a:extLst>
              <a:ext uri="{FF2B5EF4-FFF2-40B4-BE49-F238E27FC236}">
                <a16:creationId xmlns:a16="http://schemas.microsoft.com/office/drawing/2014/main" id="{60EB00B0-E765-C4FB-BAC5-304C076C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3"/>
          <a:stretch/>
        </p:blipFill>
        <p:spPr>
          <a:xfrm>
            <a:off x="6716918" y="3003107"/>
            <a:ext cx="4899263" cy="3561299"/>
          </a:xfrm>
          <a:prstGeom prst="roundRect">
            <a:avLst>
              <a:gd name="adj" fmla="val 2526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5" name="!!图片 4">
            <a:extLst>
              <a:ext uri="{FF2B5EF4-FFF2-40B4-BE49-F238E27FC236}">
                <a16:creationId xmlns:a16="http://schemas.microsoft.com/office/drawing/2014/main" id="{8D0E220E-C692-C729-A0A8-374A7702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918" y="855110"/>
            <a:ext cx="4899263" cy="2117526"/>
          </a:xfrm>
          <a:prstGeom prst="roundRect">
            <a:avLst>
              <a:gd name="adj" fmla="val 4329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分层解耦</a:t>
            </a:r>
          </a:p>
        </p:txBody>
      </p:sp>
      <p:sp>
        <p:nvSpPr>
          <p:cNvPr id="29" name="!!矩形: 对角圆角 9">
            <a:extLst>
              <a:ext uri="{FF2B5EF4-FFF2-40B4-BE49-F238E27FC236}">
                <a16:creationId xmlns:a16="http://schemas.microsoft.com/office/drawing/2014/main" id="{955BEB45-1BB2-C4E0-6D99-4A14176ABBD8}"/>
              </a:ext>
            </a:extLst>
          </p:cNvPr>
          <p:cNvSpPr/>
          <p:nvPr/>
        </p:nvSpPr>
        <p:spPr>
          <a:xfrm>
            <a:off x="10548011" y="6284164"/>
            <a:ext cx="1076962" cy="296251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sp>
        <p:nvSpPr>
          <p:cNvPr id="30" name="!!矩形: 对角圆角 9">
            <a:extLst>
              <a:ext uri="{FF2B5EF4-FFF2-40B4-BE49-F238E27FC236}">
                <a16:creationId xmlns:a16="http://schemas.microsoft.com/office/drawing/2014/main" id="{BE2F7882-7F2E-A0D4-B521-00AC7E310FF2}"/>
              </a:ext>
            </a:extLst>
          </p:cNvPr>
          <p:cNvSpPr/>
          <p:nvPr/>
        </p:nvSpPr>
        <p:spPr>
          <a:xfrm>
            <a:off x="10565817" y="2684905"/>
            <a:ext cx="1059156" cy="296251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32B0BAE5-1FD3-96BE-3835-CE619D50E44E}"/>
              </a:ext>
            </a:extLst>
          </p:cNvPr>
          <p:cNvSpPr/>
          <p:nvPr/>
        </p:nvSpPr>
        <p:spPr>
          <a:xfrm>
            <a:off x="2014127" y="5218370"/>
            <a:ext cx="2967318" cy="833630"/>
          </a:xfrm>
          <a:prstGeom prst="cub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dao</a:t>
            </a:r>
            <a:endParaRPr lang="zh-CN" altLang="en-US"/>
          </a:p>
        </p:txBody>
      </p:sp>
      <p:sp>
        <p:nvSpPr>
          <p:cNvPr id="13" name="立方体 12">
            <a:extLst>
              <a:ext uri="{FF2B5EF4-FFF2-40B4-BE49-F238E27FC236}">
                <a16:creationId xmlns:a16="http://schemas.microsoft.com/office/drawing/2014/main" id="{CFDBE94B-2C88-AA51-0FD0-BBD3E1B238EF}"/>
              </a:ext>
            </a:extLst>
          </p:cNvPr>
          <p:cNvSpPr/>
          <p:nvPr/>
        </p:nvSpPr>
        <p:spPr>
          <a:xfrm>
            <a:off x="2014127" y="4564412"/>
            <a:ext cx="2967318" cy="833631"/>
          </a:xfrm>
          <a:prstGeom prst="cub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service</a:t>
            </a:r>
            <a:endParaRPr lang="zh-CN" altLang="en-US"/>
          </a:p>
        </p:txBody>
      </p:sp>
      <p:sp>
        <p:nvSpPr>
          <p:cNvPr id="14" name="立方体 13">
            <a:extLst>
              <a:ext uri="{FF2B5EF4-FFF2-40B4-BE49-F238E27FC236}">
                <a16:creationId xmlns:a16="http://schemas.microsoft.com/office/drawing/2014/main" id="{CFC8B321-DDBB-70DC-2169-A60B67FDF8D5}"/>
              </a:ext>
            </a:extLst>
          </p:cNvPr>
          <p:cNvSpPr/>
          <p:nvPr/>
        </p:nvSpPr>
        <p:spPr>
          <a:xfrm>
            <a:off x="2014127" y="3910455"/>
            <a:ext cx="2967318" cy="833631"/>
          </a:xfrm>
          <a:prstGeom prst="cube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controller</a:t>
            </a:r>
            <a:endParaRPr lang="zh-CN" altLang="en-US"/>
          </a:p>
        </p:txBody>
      </p:sp>
      <p:pic>
        <p:nvPicPr>
          <p:cNvPr id="15" name="图形 14" descr="曲别针 轮廓">
            <a:extLst>
              <a:ext uri="{FF2B5EF4-FFF2-40B4-BE49-F238E27FC236}">
                <a16:creationId xmlns:a16="http://schemas.microsoft.com/office/drawing/2014/main" id="{3B79EB2B-DD9A-7F29-C30A-7BBF598F5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116" y="4460409"/>
            <a:ext cx="591670" cy="610655"/>
          </a:xfrm>
          <a:prstGeom prst="rect">
            <a:avLst/>
          </a:prstGeom>
        </p:spPr>
      </p:pic>
      <p:pic>
        <p:nvPicPr>
          <p:cNvPr id="16" name="图形 15" descr="曲别针 轮廓">
            <a:extLst>
              <a:ext uri="{FF2B5EF4-FFF2-40B4-BE49-F238E27FC236}">
                <a16:creationId xmlns:a16="http://schemas.microsoft.com/office/drawing/2014/main" id="{039F6D05-B9C5-7A6D-F439-7ACC30AF1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282802" y="5071064"/>
            <a:ext cx="591670" cy="610655"/>
          </a:xfrm>
          <a:prstGeom prst="rect">
            <a:avLst/>
          </a:prstGeom>
        </p:spPr>
      </p:pic>
      <p:sp>
        <p:nvSpPr>
          <p:cNvPr id="17" name="箭头: 下 16">
            <a:extLst>
              <a:ext uri="{FF2B5EF4-FFF2-40B4-BE49-F238E27FC236}">
                <a16:creationId xmlns:a16="http://schemas.microsoft.com/office/drawing/2014/main" id="{E2D14C85-AAFE-9A99-D66B-A4FB7F42CFC9}"/>
              </a:ext>
            </a:extLst>
          </p:cNvPr>
          <p:cNvSpPr/>
          <p:nvPr/>
        </p:nvSpPr>
        <p:spPr>
          <a:xfrm>
            <a:off x="3170573" y="4144784"/>
            <a:ext cx="654423" cy="409641"/>
          </a:xfrm>
          <a:prstGeom prst="downArrow">
            <a:avLst>
              <a:gd name="adj1" fmla="val 50000"/>
              <a:gd name="adj2" fmla="val 545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60EC6E65-C26C-5986-6509-3FF72E08DD9F}"/>
              </a:ext>
            </a:extLst>
          </p:cNvPr>
          <p:cNvSpPr/>
          <p:nvPr/>
        </p:nvSpPr>
        <p:spPr>
          <a:xfrm>
            <a:off x="3170574" y="5414144"/>
            <a:ext cx="654423" cy="409641"/>
          </a:xfrm>
          <a:prstGeom prst="downArrow">
            <a:avLst>
              <a:gd name="adj1" fmla="val 50000"/>
              <a:gd name="adj2" fmla="val 545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1A9F1285-B8F9-20C6-1E7F-B3970B664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7068" y="1651825"/>
            <a:ext cx="5928636" cy="1277137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</a:rPr>
              <a:t>内聚：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软件中各个功能模块内部的功能联系。</a:t>
            </a:r>
            <a:endParaRPr lang="en-US" altLang="zh-CN">
              <a:solidFill>
                <a:srgbClr val="26262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耦合：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衡量软件中各个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层</a:t>
            </a: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模块之间的依赖、关联的程度。</a:t>
            </a:r>
            <a:endParaRPr lang="en-US" altLang="zh-CN" sz="160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</a:rPr>
              <a:t>软件设计原则：高内聚低耦合。</a:t>
            </a:r>
          </a:p>
          <a:p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kumimoji="1"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78CC7D9-F942-7376-6256-37E994C7F1DF}"/>
              </a:ext>
            </a:extLst>
          </p:cNvPr>
          <p:cNvSpPr/>
          <p:nvPr/>
        </p:nvSpPr>
        <p:spPr>
          <a:xfrm>
            <a:off x="6716919" y="1220302"/>
            <a:ext cx="4899262" cy="204604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452076E-927A-DC58-566A-DF591F5D4967}"/>
              </a:ext>
            </a:extLst>
          </p:cNvPr>
          <p:cNvSpPr/>
          <p:nvPr/>
        </p:nvSpPr>
        <p:spPr>
          <a:xfrm>
            <a:off x="6725711" y="3190706"/>
            <a:ext cx="4899262" cy="204604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8AA19C-0C17-1BE8-22D2-B5A6E6152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66" y="0"/>
            <a:ext cx="11120068" cy="8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35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1.04167E-6 -0.09005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1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0.00039 0.08912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8" grpId="0" animBg="1"/>
      <p:bldP spid="2" grpId="0" animBg="1"/>
      <p:bldP spid="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DC53F29-2F40-45E7-8434-89FCFC11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326" y="494414"/>
            <a:ext cx="7769346" cy="29345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113836-B392-4E9A-D6F5-7569F9C2B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462" y="3524693"/>
            <a:ext cx="7847073" cy="29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420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D9D5F2-2F0D-2201-239E-49823032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31" y="297711"/>
            <a:ext cx="11436938" cy="19114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94F923-306D-EAD7-4D58-49194FF5A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33" y="2296854"/>
            <a:ext cx="9950961" cy="14351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1DA6AC-4AFF-A77C-8765-BC2CB0E02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660" y="4053640"/>
            <a:ext cx="8256106" cy="191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347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D2A21-8839-ED57-A971-C56343D98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7F6940-E283-126E-249A-02E015DC4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97" y="144231"/>
            <a:ext cx="9907605" cy="31578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357A33-EF16-2CEB-DFEF-4631A3470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40" y="3429000"/>
            <a:ext cx="10059604" cy="13995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F580AE-311A-F938-47E4-13CB273EF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19" y="4955439"/>
            <a:ext cx="10145161" cy="190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74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9D7BC1-16F2-5895-1949-13D0C4AD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825" y="0"/>
            <a:ext cx="8428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011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28A19-A1E0-8B6D-1DFF-E09BE48F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8EDE9-D897-04F6-BDE4-DCEBFC2F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7E9F87-A786-C17A-E885-1112178E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7" y="75099"/>
            <a:ext cx="11302346" cy="1701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BC0B6F-1C8F-7286-E0C4-2504F5CC4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2"/>
          <a:stretch/>
        </p:blipFill>
        <p:spPr>
          <a:xfrm>
            <a:off x="180671" y="1900724"/>
            <a:ext cx="11830658" cy="49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593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016BDC-69D4-9C76-7B28-3F73B10A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61" y="146957"/>
            <a:ext cx="11357076" cy="38398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E7A43-3B7E-75C2-06A7-1564D14EA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" y="3986827"/>
            <a:ext cx="11895771" cy="12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662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7623D4E-2658-F931-6974-495221FC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21" y="10981"/>
            <a:ext cx="7843157" cy="68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5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4568130" cy="517190"/>
          </a:xfrm>
        </p:spPr>
        <p:txBody>
          <a:bodyPr/>
          <a:lstStyle/>
          <a:p>
            <a:r>
              <a:rPr lang="zh-CN" altLang="en-US"/>
              <a:t>分层解耦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AE3082A-8958-D249-358B-8559875CD439}"/>
              </a:ext>
            </a:extLst>
          </p:cNvPr>
          <p:cNvCxnSpPr>
            <a:cxnSpLocks/>
          </p:cNvCxnSpPr>
          <p:nvPr/>
        </p:nvCxnSpPr>
        <p:spPr>
          <a:xfrm>
            <a:off x="6275510" y="1282877"/>
            <a:ext cx="0" cy="54039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!!矩形: 对角圆角 9">
            <a:extLst>
              <a:ext uri="{FF2B5EF4-FFF2-40B4-BE49-F238E27FC236}">
                <a16:creationId xmlns:a16="http://schemas.microsoft.com/office/drawing/2014/main" id="{96D8C031-4F46-E27B-AB46-2B9AB8842EEC}"/>
              </a:ext>
            </a:extLst>
          </p:cNvPr>
          <p:cNvSpPr/>
          <p:nvPr/>
        </p:nvSpPr>
        <p:spPr>
          <a:xfrm>
            <a:off x="8569547" y="6162165"/>
            <a:ext cx="1325087" cy="384939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sp>
        <p:nvSpPr>
          <p:cNvPr id="3" name="!!矩形: 对角圆角 9">
            <a:extLst>
              <a:ext uri="{FF2B5EF4-FFF2-40B4-BE49-F238E27FC236}">
                <a16:creationId xmlns:a16="http://schemas.microsoft.com/office/drawing/2014/main" id="{C09B63DB-A7CE-8DF3-0D2F-30168A51E904}"/>
              </a:ext>
            </a:extLst>
          </p:cNvPr>
          <p:cNvSpPr/>
          <p:nvPr/>
        </p:nvSpPr>
        <p:spPr>
          <a:xfrm>
            <a:off x="2542820" y="6162165"/>
            <a:ext cx="1325089" cy="384939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pic>
        <p:nvPicPr>
          <p:cNvPr id="6" name="!!图片 4">
            <a:extLst>
              <a:ext uri="{FF2B5EF4-FFF2-40B4-BE49-F238E27FC236}">
                <a16:creationId xmlns:a16="http://schemas.microsoft.com/office/drawing/2014/main" id="{8AE51C13-1A3A-C6E6-DCC0-88CF63277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59"/>
          <a:stretch/>
        </p:blipFill>
        <p:spPr>
          <a:xfrm>
            <a:off x="826352" y="1983584"/>
            <a:ext cx="5132809" cy="2839066"/>
          </a:xfrm>
          <a:prstGeom prst="roundRect">
            <a:avLst>
              <a:gd name="adj" fmla="val 3363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2" name="!!图片 6">
            <a:extLst>
              <a:ext uri="{FF2B5EF4-FFF2-40B4-BE49-F238E27FC236}">
                <a16:creationId xmlns:a16="http://schemas.microsoft.com/office/drawing/2014/main" id="{71806906-02D8-CD4F-57FC-0878BA2F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60" y="1391407"/>
            <a:ext cx="4409987" cy="3331498"/>
          </a:xfrm>
          <a:prstGeom prst="roundRect">
            <a:avLst>
              <a:gd name="adj" fmla="val 282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AF93F07-3FB0-81C9-B648-087A6ACE1445}"/>
              </a:ext>
            </a:extLst>
          </p:cNvPr>
          <p:cNvSpPr/>
          <p:nvPr/>
        </p:nvSpPr>
        <p:spPr>
          <a:xfrm>
            <a:off x="7755321" y="1391941"/>
            <a:ext cx="1068964" cy="271603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A2A9DF-699A-F648-58C7-D60B8F52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431" y="2154408"/>
            <a:ext cx="4315237" cy="3218266"/>
          </a:xfrm>
          <a:prstGeom prst="roundRect">
            <a:avLst>
              <a:gd name="adj" fmla="val 214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2DF01DA-E6D9-2385-A40B-A20E8B50BD7B}"/>
              </a:ext>
            </a:extLst>
          </p:cNvPr>
          <p:cNvSpPr/>
          <p:nvPr/>
        </p:nvSpPr>
        <p:spPr>
          <a:xfrm>
            <a:off x="8825670" y="2150504"/>
            <a:ext cx="1068964" cy="271603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3DD7B5C-5F59-DCB4-4BD9-68685A99A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407" b="10907"/>
          <a:stretch/>
        </p:blipFill>
        <p:spPr>
          <a:xfrm>
            <a:off x="4176699" y="2496161"/>
            <a:ext cx="1569037" cy="1920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D4722E-8EA5-FE19-1C41-A434EAAEB253}"/>
              </a:ext>
            </a:extLst>
          </p:cNvPr>
          <p:cNvSpPr/>
          <p:nvPr/>
        </p:nvSpPr>
        <p:spPr>
          <a:xfrm>
            <a:off x="3981474" y="2429592"/>
            <a:ext cx="1819656" cy="320040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2CC55B11-7EDF-4C80-50FB-4247CFB414CF}"/>
              </a:ext>
            </a:extLst>
          </p:cNvPr>
          <p:cNvSpPr/>
          <p:nvPr/>
        </p:nvSpPr>
        <p:spPr>
          <a:xfrm>
            <a:off x="5506265" y="2150504"/>
            <a:ext cx="1539551" cy="1539551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600">
                <a:solidFill>
                  <a:srgbClr val="C00000"/>
                </a:solidFill>
              </a:rPr>
              <a:t>耦合</a:t>
            </a:r>
          </a:p>
        </p:txBody>
      </p:sp>
    </p:spTree>
    <p:extLst>
      <p:ext uri="{BB962C8B-B14F-4D97-AF65-F5344CB8AC3E}">
        <p14:creationId xmlns:p14="http://schemas.microsoft.com/office/powerpoint/2010/main" val="50273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791 0.11061 E" pathEditMode="relative" ptsTypes="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791 -0.11061 L 0 0 E" pathEditMode="relative" ptsTypes="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6" grpId="0" animBg="1"/>
      <p:bldP spid="16" grpId="1" animBg="1"/>
      <p:bldP spid="16" grpId="2" animBg="1"/>
      <p:bldP spid="9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4568130" cy="517190"/>
          </a:xfrm>
        </p:spPr>
        <p:txBody>
          <a:bodyPr/>
          <a:lstStyle/>
          <a:p>
            <a:r>
              <a:rPr lang="zh-CN" altLang="en-US"/>
              <a:t>分层解耦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AE3082A-8958-D249-358B-8559875CD439}"/>
              </a:ext>
            </a:extLst>
          </p:cNvPr>
          <p:cNvCxnSpPr>
            <a:cxnSpLocks/>
          </p:cNvCxnSpPr>
          <p:nvPr/>
        </p:nvCxnSpPr>
        <p:spPr>
          <a:xfrm>
            <a:off x="6275510" y="1282877"/>
            <a:ext cx="0" cy="54039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图片 4">
            <a:extLst>
              <a:ext uri="{FF2B5EF4-FFF2-40B4-BE49-F238E27FC236}">
                <a16:creationId xmlns:a16="http://schemas.microsoft.com/office/drawing/2014/main" id="{8AE51C13-1A3A-C6E6-DCC0-88CF63277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59"/>
          <a:stretch/>
        </p:blipFill>
        <p:spPr>
          <a:xfrm>
            <a:off x="826352" y="1983584"/>
            <a:ext cx="5132809" cy="2839066"/>
          </a:xfrm>
          <a:prstGeom prst="roundRect">
            <a:avLst>
              <a:gd name="adj" fmla="val 3363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2" name="!!图片 6">
            <a:extLst>
              <a:ext uri="{FF2B5EF4-FFF2-40B4-BE49-F238E27FC236}">
                <a16:creationId xmlns:a16="http://schemas.microsoft.com/office/drawing/2014/main" id="{71806906-02D8-CD4F-57FC-0878BA2F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236" y="961537"/>
            <a:ext cx="4409987" cy="3331498"/>
          </a:xfrm>
          <a:prstGeom prst="roundRect">
            <a:avLst>
              <a:gd name="adj" fmla="val 282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2A9DF-699A-F648-58C7-D60B8F52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1" y="1519422"/>
            <a:ext cx="4315237" cy="3218266"/>
          </a:xfrm>
          <a:prstGeom prst="roundRect">
            <a:avLst>
              <a:gd name="adj" fmla="val 214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DD7B5C-5F59-DCB4-4BD9-68685A99A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407" b="10907"/>
          <a:stretch/>
        </p:blipFill>
        <p:spPr>
          <a:xfrm>
            <a:off x="4176699" y="2496161"/>
            <a:ext cx="1569037" cy="19204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2DEAA15-3E8C-F844-B9B6-F64D6017B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934" y="2531263"/>
            <a:ext cx="1878306" cy="1920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D4722E-8EA5-FE19-1C41-A434EAAEB253}"/>
              </a:ext>
            </a:extLst>
          </p:cNvPr>
          <p:cNvSpPr/>
          <p:nvPr/>
        </p:nvSpPr>
        <p:spPr>
          <a:xfrm>
            <a:off x="3981474" y="2429592"/>
            <a:ext cx="1819656" cy="320040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28EB08-B1A6-2C11-662B-6BC3C75FFD22}"/>
              </a:ext>
            </a:extLst>
          </p:cNvPr>
          <p:cNvGrpSpPr/>
          <p:nvPr/>
        </p:nvGrpSpPr>
        <p:grpSpPr>
          <a:xfrm>
            <a:off x="6919001" y="5327104"/>
            <a:ext cx="4951387" cy="1138717"/>
            <a:chOff x="6845401" y="5334876"/>
            <a:chExt cx="4951387" cy="1138717"/>
          </a:xfrm>
        </p:grpSpPr>
        <p:sp>
          <p:nvSpPr>
            <p:cNvPr id="22" name="矩形: 对角圆角 21">
              <a:extLst>
                <a:ext uri="{FF2B5EF4-FFF2-40B4-BE49-F238E27FC236}">
                  <a16:creationId xmlns:a16="http://schemas.microsoft.com/office/drawing/2014/main" id="{9B0A73CD-9797-0269-AD23-59E38683D27F}"/>
                </a:ext>
              </a:extLst>
            </p:cNvPr>
            <p:cNvSpPr/>
            <p:nvPr/>
          </p:nvSpPr>
          <p:spPr>
            <a:xfrm>
              <a:off x="6845401" y="5334876"/>
              <a:ext cx="4951387" cy="1138717"/>
            </a:xfrm>
            <a:prstGeom prst="round2DiagRect">
              <a:avLst>
                <a:gd name="adj1" fmla="val 10858"/>
                <a:gd name="adj2" fmla="val 0"/>
              </a:avLst>
            </a:prstGeom>
            <a:gradFill flip="none" rotWithShape="1">
              <a:gsLst>
                <a:gs pos="0">
                  <a:srgbClr val="56F8C5">
                    <a:tint val="66000"/>
                    <a:satMod val="160000"/>
                  </a:srgbClr>
                </a:gs>
                <a:gs pos="0">
                  <a:srgbClr val="56F8C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inpin heiti" panose="00000500000000000000" pitchFamily="2" charset="-122"/>
              </a:endParaRPr>
            </a:p>
          </p:txBody>
        </p:sp>
        <p:sp>
          <p:nvSpPr>
            <p:cNvPr id="23" name="矩形: 对角圆角 22">
              <a:extLst>
                <a:ext uri="{FF2B5EF4-FFF2-40B4-BE49-F238E27FC236}">
                  <a16:creationId xmlns:a16="http://schemas.microsoft.com/office/drawing/2014/main" id="{B1FB35B8-D8F1-1355-5572-5A576420A860}"/>
                </a:ext>
              </a:extLst>
            </p:cNvPr>
            <p:cNvSpPr/>
            <p:nvPr/>
          </p:nvSpPr>
          <p:spPr>
            <a:xfrm>
              <a:off x="10767120" y="6134252"/>
              <a:ext cx="1029668" cy="338529"/>
            </a:xfrm>
            <a:prstGeom prst="round2DiagRect">
              <a:avLst>
                <a:gd name="adj1" fmla="val 40054"/>
                <a:gd name="adj2" fmla="val 0"/>
              </a:avLst>
            </a:prstGeom>
            <a:solidFill>
              <a:srgbClr val="97FBDC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</a:t>
              </a:r>
            </a:p>
          </p:txBody>
        </p:sp>
      </p:grpSp>
      <p:sp>
        <p:nvSpPr>
          <p:cNvPr id="35" name="流程图: 文档 34">
            <a:extLst>
              <a:ext uri="{FF2B5EF4-FFF2-40B4-BE49-F238E27FC236}">
                <a16:creationId xmlns:a16="http://schemas.microsoft.com/office/drawing/2014/main" id="{4D111821-70A1-A43E-A8E1-8FE2082A9ACA}"/>
              </a:ext>
            </a:extLst>
          </p:cNvPr>
          <p:cNvSpPr/>
          <p:nvPr/>
        </p:nvSpPr>
        <p:spPr>
          <a:xfrm>
            <a:off x="1941134" y="5307363"/>
            <a:ext cx="2701986" cy="1178197"/>
          </a:xfrm>
          <a:prstGeom prst="flowChartDocumen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: 剪去单角 37">
            <a:extLst>
              <a:ext uri="{FF2B5EF4-FFF2-40B4-BE49-F238E27FC236}">
                <a16:creationId xmlns:a16="http://schemas.microsoft.com/office/drawing/2014/main" id="{270551D0-2F1C-0569-8E6E-1B0D4E08CFE2}"/>
              </a:ext>
            </a:extLst>
          </p:cNvPr>
          <p:cNvSpPr/>
          <p:nvPr/>
        </p:nvSpPr>
        <p:spPr>
          <a:xfrm>
            <a:off x="8265160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A</a:t>
            </a:r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548A0BFC-D8FF-15CE-CE03-D1F209CFF95E}"/>
              </a:ext>
            </a:extLst>
          </p:cNvPr>
          <p:cNvSpPr/>
          <p:nvPr/>
        </p:nvSpPr>
        <p:spPr>
          <a:xfrm>
            <a:off x="7904480" y="971752"/>
            <a:ext cx="1127760" cy="28064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7334319-C2A5-0F5D-1EF7-E2EEDA28FA5D}"/>
              </a:ext>
            </a:extLst>
          </p:cNvPr>
          <p:cNvCxnSpPr>
            <a:stCxn id="39" idx="2"/>
          </p:cNvCxnSpPr>
          <p:nvPr/>
        </p:nvCxnSpPr>
        <p:spPr>
          <a:xfrm>
            <a:off x="8468360" y="1252397"/>
            <a:ext cx="0" cy="407470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卷形: 水平 47">
            <a:extLst>
              <a:ext uri="{FF2B5EF4-FFF2-40B4-BE49-F238E27FC236}">
                <a16:creationId xmlns:a16="http://schemas.microsoft.com/office/drawing/2014/main" id="{8B5820B3-EE45-F4C1-1133-3D0FE48D3245}"/>
              </a:ext>
            </a:extLst>
          </p:cNvPr>
          <p:cNvSpPr/>
          <p:nvPr/>
        </p:nvSpPr>
        <p:spPr>
          <a:xfrm>
            <a:off x="2698214" y="5622088"/>
            <a:ext cx="1111714" cy="467360"/>
          </a:xfrm>
          <a:prstGeom prst="horizontalScroll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EmpService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0" name="!!箭头2">
            <a:extLst>
              <a:ext uri="{FF2B5EF4-FFF2-40B4-BE49-F238E27FC236}">
                <a16:creationId xmlns:a16="http://schemas.microsoft.com/office/drawing/2014/main" id="{469237B1-6C3A-087F-1638-F5C053F66906}"/>
              </a:ext>
            </a:extLst>
          </p:cNvPr>
          <p:cNvCxnSpPr>
            <a:stCxn id="22" idx="2"/>
            <a:endCxn id="35" idx="3"/>
          </p:cNvCxnSpPr>
          <p:nvPr/>
        </p:nvCxnSpPr>
        <p:spPr>
          <a:xfrm flipH="1" flipV="1">
            <a:off x="4643120" y="5896462"/>
            <a:ext cx="2275881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剪去单角 51">
            <a:extLst>
              <a:ext uri="{FF2B5EF4-FFF2-40B4-BE49-F238E27FC236}">
                <a16:creationId xmlns:a16="http://schemas.microsoft.com/office/drawing/2014/main" id="{855C59C7-9AEA-C423-D1D4-29CC6DF2FC71}"/>
              </a:ext>
            </a:extLst>
          </p:cNvPr>
          <p:cNvSpPr/>
          <p:nvPr/>
        </p:nvSpPr>
        <p:spPr>
          <a:xfrm>
            <a:off x="3840148" y="5622088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A</a:t>
            </a:r>
            <a:endParaRPr lang="zh-CN" altLang="en-US"/>
          </a:p>
        </p:txBody>
      </p:sp>
      <p:sp>
        <p:nvSpPr>
          <p:cNvPr id="53" name="矩形: 剪去单角 52">
            <a:extLst>
              <a:ext uri="{FF2B5EF4-FFF2-40B4-BE49-F238E27FC236}">
                <a16:creationId xmlns:a16="http://schemas.microsoft.com/office/drawing/2014/main" id="{20743AEB-BC6D-9675-EB7E-B3C741C46A6C}"/>
              </a:ext>
            </a:extLst>
          </p:cNvPr>
          <p:cNvSpPr/>
          <p:nvPr/>
        </p:nvSpPr>
        <p:spPr>
          <a:xfrm>
            <a:off x="8265160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A</a:t>
            </a:r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D4DE330-4292-C49C-FDC7-B16D12B5BF56}"/>
              </a:ext>
            </a:extLst>
          </p:cNvPr>
          <p:cNvSpPr/>
          <p:nvPr/>
        </p:nvSpPr>
        <p:spPr>
          <a:xfrm>
            <a:off x="8717396" y="1519422"/>
            <a:ext cx="1127760" cy="28064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!!箭头1">
            <a:extLst>
              <a:ext uri="{FF2B5EF4-FFF2-40B4-BE49-F238E27FC236}">
                <a16:creationId xmlns:a16="http://schemas.microsoft.com/office/drawing/2014/main" id="{A47E83FD-4C85-3987-4EF4-BC31606500E5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9281276" y="1800067"/>
            <a:ext cx="0" cy="35270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剪去单角 56">
            <a:extLst>
              <a:ext uri="{FF2B5EF4-FFF2-40B4-BE49-F238E27FC236}">
                <a16:creationId xmlns:a16="http://schemas.microsoft.com/office/drawing/2014/main" id="{BF491416-4F1D-780F-20FB-D6774B28A6F8}"/>
              </a:ext>
            </a:extLst>
          </p:cNvPr>
          <p:cNvSpPr/>
          <p:nvPr/>
        </p:nvSpPr>
        <p:spPr>
          <a:xfrm>
            <a:off x="9087386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B</a:t>
            </a:r>
            <a:endParaRPr lang="zh-CN" altLang="en-US"/>
          </a:p>
        </p:txBody>
      </p:sp>
      <p:sp>
        <p:nvSpPr>
          <p:cNvPr id="58" name="矩形: 剪去单角 57">
            <a:extLst>
              <a:ext uri="{FF2B5EF4-FFF2-40B4-BE49-F238E27FC236}">
                <a16:creationId xmlns:a16="http://schemas.microsoft.com/office/drawing/2014/main" id="{6536B222-0E8A-E87A-B2B3-38A5E144B38B}"/>
              </a:ext>
            </a:extLst>
          </p:cNvPr>
          <p:cNvSpPr/>
          <p:nvPr/>
        </p:nvSpPr>
        <p:spPr>
          <a:xfrm>
            <a:off x="9087386" y="5622088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B</a:t>
            </a:r>
            <a:endParaRPr lang="zh-CN" altLang="en-US"/>
          </a:p>
        </p:txBody>
      </p:sp>
      <p:sp>
        <p:nvSpPr>
          <p:cNvPr id="59" name="矩形: 剪去单角 58">
            <a:extLst>
              <a:ext uri="{FF2B5EF4-FFF2-40B4-BE49-F238E27FC236}">
                <a16:creationId xmlns:a16="http://schemas.microsoft.com/office/drawing/2014/main" id="{3713EAF2-098D-93E7-CC26-D54BDFE68888}"/>
              </a:ext>
            </a:extLst>
          </p:cNvPr>
          <p:cNvSpPr/>
          <p:nvPr/>
        </p:nvSpPr>
        <p:spPr>
          <a:xfrm>
            <a:off x="3844861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B</a:t>
            </a:r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EF1A497-3864-70DF-9CBA-26421FAB8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0984" y="4487447"/>
            <a:ext cx="367017" cy="463284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869C456-2F79-28C0-6B6F-FC465B627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020" y="5382203"/>
            <a:ext cx="367017" cy="463284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704906E2-226E-A104-720F-54E88B74B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868" y="5370690"/>
            <a:ext cx="2002384" cy="463284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06352058-E75D-C339-BE2A-4403ED1DDC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175" y="4402421"/>
            <a:ext cx="2301124" cy="5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6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-0.36289 3.7037E-6 " pathEditMode="relative" rAng="0" ptsTypes="AA">
                                      <p:cBhvr>
                                        <p:cTn id="7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51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944 0 L 0 0 E" pathEditMode="relative" ptsTypes="">
                                      <p:cBhvr>
                                        <p:cTn id="7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9997 -0.001202 E" pathEditMode="relative" ptsTypes="">
                                      <p:cBhvr>
                                        <p:cTn id="125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997 0.001202 L 0 0 E" pathEditMode="relative" ptsTypes="">
                                      <p:cBhvr>
                                        <p:cTn id="12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75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75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35" grpId="0" animBg="1"/>
      <p:bldP spid="38" grpId="0" animBg="1"/>
      <p:bldP spid="38" grpId="1" animBg="1"/>
      <p:bldP spid="38" grpId="2" animBg="1"/>
      <p:bldP spid="38" grpId="3" animBg="1"/>
      <p:bldP spid="38" grpId="4" animBg="1"/>
      <p:bldP spid="39" grpId="0" animBg="1"/>
      <p:bldP spid="39" grpId="1" animBg="1"/>
      <p:bldP spid="48" grpId="0" animBg="1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4" grpId="0" animBg="1"/>
      <p:bldP spid="57" grpId="0" animBg="1"/>
      <p:bldP spid="58" grpId="0" animBg="1"/>
      <p:bldP spid="58" grpId="1" animBg="1"/>
      <p:bldP spid="58" grpId="2" animBg="1"/>
      <p:bldP spid="58" grpId="3" animBg="1"/>
      <p:bldP spid="59" grpId="0" animBg="1"/>
      <p:bldP spid="59" grpId="1" animBg="1"/>
      <p:bldP spid="59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E0C7B452-57B8-9BFC-C291-0F15A3D51714}"/>
              </a:ext>
            </a:extLst>
          </p:cNvPr>
          <p:cNvGrpSpPr/>
          <p:nvPr/>
        </p:nvGrpSpPr>
        <p:grpSpPr>
          <a:xfrm>
            <a:off x="1042995" y="761686"/>
            <a:ext cx="10106009" cy="5334628"/>
            <a:chOff x="1042995" y="351169"/>
            <a:chExt cx="10106009" cy="533462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52D8875-8DF9-E42F-D202-323D916D8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2995" y="351169"/>
              <a:ext cx="10106009" cy="316238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19C1601-AB7E-BE65-4401-7C627C92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256" y="3732319"/>
              <a:ext cx="6873350" cy="1953478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CC05B31-B38C-C430-A1FB-B1FC751BAEF7}"/>
              </a:ext>
            </a:extLst>
          </p:cNvPr>
          <p:cNvSpPr/>
          <p:nvPr/>
        </p:nvSpPr>
        <p:spPr>
          <a:xfrm>
            <a:off x="1042995" y="2998031"/>
            <a:ext cx="9118214" cy="102290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464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E71E828-A001-72F1-994E-49848E9C8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439" y="1140597"/>
            <a:ext cx="8889121" cy="457680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55E73B-A9AC-F5F0-A42D-B51BB6EC4ACF}"/>
              </a:ext>
            </a:extLst>
          </p:cNvPr>
          <p:cNvSpPr/>
          <p:nvPr/>
        </p:nvSpPr>
        <p:spPr>
          <a:xfrm>
            <a:off x="1651439" y="4320330"/>
            <a:ext cx="9118214" cy="149913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44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6EE6E-0274-9F9B-33F2-109F7A85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FEA741-6B2F-32B6-AAD2-5F9474181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48038A-4E28-5662-7F8A-3FDDA23A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54" y="131481"/>
            <a:ext cx="10839892" cy="659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77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4708482-5724-763C-E547-9FF3DB3D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18" y="0"/>
            <a:ext cx="6352583" cy="87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992891-FBE9-1D85-D6E4-75CAE4B7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21" y="1258054"/>
            <a:ext cx="8826954" cy="35815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1F7E7C-4A07-55A7-FF09-1B439C692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137"/>
          <a:stretch/>
        </p:blipFill>
        <p:spPr>
          <a:xfrm>
            <a:off x="1682522" y="5219792"/>
            <a:ext cx="7096915" cy="13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53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67C559-2C3D-B67D-5351-3BC1971D3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0"/>
          <a:stretch/>
        </p:blipFill>
        <p:spPr>
          <a:xfrm>
            <a:off x="1471184" y="3429000"/>
            <a:ext cx="9049215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9B14F2-3920-1629-01B8-A11B0FA4A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355" y="0"/>
            <a:ext cx="7145268" cy="326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C2DD586-219C-31F4-6EF7-010963847AD6}"/>
              </a:ext>
            </a:extLst>
          </p:cNvPr>
          <p:cNvSpPr txBox="1"/>
          <p:nvPr/>
        </p:nvSpPr>
        <p:spPr>
          <a:xfrm>
            <a:off x="3896838" y="355101"/>
            <a:ext cx="43983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第二章    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设计模式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25B6D6-E0A7-AF9F-B13D-DC534589B4D3}"/>
              </a:ext>
            </a:extLst>
          </p:cNvPr>
          <p:cNvSpPr txBox="1"/>
          <p:nvPr/>
        </p:nvSpPr>
        <p:spPr>
          <a:xfrm>
            <a:off x="663039" y="1286736"/>
            <a:ext cx="108659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 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设计模式概要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第一节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Adapter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（适配器模式）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第二节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Singleton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（单例模式）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第三节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Factory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（工厂模式）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第四节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Strategy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（策略模式）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第五节   部分设计模式回顾（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Composite Observer Façade Proxy State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01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0CCE3DA-F22B-EDF6-FD98-63048651B029}"/>
              </a:ext>
            </a:extLst>
          </p:cNvPr>
          <p:cNvSpPr txBox="1"/>
          <p:nvPr/>
        </p:nvSpPr>
        <p:spPr>
          <a:xfrm>
            <a:off x="1933699" y="1012954"/>
            <a:ext cx="83246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第一章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GRASP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设计模式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第二章    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设计模式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第三章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UML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软件设计分析与建模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第四章    历年常考简答题精选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第五章    软考真题荟萃（解答题）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第六章    软考真题荟萃（选择题）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E76EA7-888C-8B59-9444-02DCADF188DF}"/>
              </a:ext>
            </a:extLst>
          </p:cNvPr>
          <p:cNvSpPr txBox="1"/>
          <p:nvPr/>
        </p:nvSpPr>
        <p:spPr>
          <a:xfrm>
            <a:off x="5107379" y="89249"/>
            <a:ext cx="1977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目   录</a:t>
            </a:r>
          </a:p>
        </p:txBody>
      </p:sp>
    </p:spTree>
    <p:extLst>
      <p:ext uri="{BB962C8B-B14F-4D97-AF65-F5344CB8AC3E}">
        <p14:creationId xmlns:p14="http://schemas.microsoft.com/office/powerpoint/2010/main" val="3134395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7C2681-7581-16DD-0987-D7A363FD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2" y="0"/>
            <a:ext cx="463854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841DAA-FE7A-E00F-AC6E-B248C7B0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137" y="161757"/>
            <a:ext cx="7245722" cy="6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33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5451E7-7137-C296-A48A-4796A16F0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35" y="949121"/>
            <a:ext cx="8722360" cy="479828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23AC2C-DB84-A744-328C-F7145F4F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76" y="949121"/>
            <a:ext cx="3986268" cy="495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00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AF8585-14E2-9957-9E87-5AE2DBA60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45" y="137786"/>
            <a:ext cx="5438103" cy="7742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FC17A9-0D10-DF1B-9AD4-D7588512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" y="1088770"/>
            <a:ext cx="12160875" cy="13399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508B78-7039-EE35-D7A5-47F29068B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65" y="2936112"/>
            <a:ext cx="9068266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68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6109075-9C7B-B57B-0757-2320CAA0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0" y="120480"/>
            <a:ext cx="7868054" cy="66170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99347C-BFAE-6178-F75A-5831CDC00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761" y="3816079"/>
            <a:ext cx="8197675" cy="26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78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99FA77-D0E6-57B0-C132-3580627F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74" y="0"/>
            <a:ext cx="4117643" cy="32560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ABE29B-000B-DFF6-6635-54DFDF4A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56" y="3256031"/>
            <a:ext cx="4126879" cy="3601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E2962A-A8AA-EB48-0BA1-EE584757F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17" y="0"/>
            <a:ext cx="5178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14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BA06C9-0AA6-C7CB-FBE7-C6EB8EFC1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20" y="0"/>
            <a:ext cx="9890959" cy="46325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4BDBF3-9CC1-406C-922D-26F9311F8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79" y="4871754"/>
            <a:ext cx="9489842" cy="198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4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8C5A88-7B14-A5C0-D4B3-31230E94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46" y="272888"/>
            <a:ext cx="9855707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21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79984B-E841-8CC3-980C-FFD41219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13" y="60675"/>
            <a:ext cx="5316173" cy="7742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355A0F-591D-7DE3-F8D8-EBF0DDCEC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726" y="916438"/>
            <a:ext cx="8674546" cy="19686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C4DB82-6171-964A-F899-D1108CA5E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589" y="2966543"/>
            <a:ext cx="9150820" cy="33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96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95008E-F7BE-0416-6223-8010DE5B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" y="0"/>
            <a:ext cx="12065620" cy="10097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CC9A40-BC05-6789-C3A5-DC696480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8" y="1009702"/>
            <a:ext cx="6570704" cy="58482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35F6B2-AB62-E6F9-342F-80030711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92" y="3999237"/>
            <a:ext cx="6962384" cy="285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57A765-D077-0A8C-3225-F26FAC335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585" y="0"/>
            <a:ext cx="7192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3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61D0776-423B-E8E2-A742-336C8B940A2E}"/>
              </a:ext>
            </a:extLst>
          </p:cNvPr>
          <p:cNvSpPr txBox="1"/>
          <p:nvPr/>
        </p:nvSpPr>
        <p:spPr>
          <a:xfrm>
            <a:off x="1031174" y="414700"/>
            <a:ext cx="101296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第一章    </a:t>
            </a:r>
            <a:r>
              <a:rPr lang="en-US" altLang="zh-CN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GRASP </a:t>
            </a:r>
            <a:r>
              <a:rPr lang="zh-CN" altLang="en-US" sz="4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设计模式</a:t>
            </a:r>
            <a:endParaRPr lang="en-US" altLang="zh-CN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General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Responsibility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Assignment Software Patterns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4AC7E1-5D75-2406-4CB5-B455CFF244BC}"/>
              </a:ext>
            </a:extLst>
          </p:cNvPr>
          <p:cNvSpPr txBox="1"/>
          <p:nvPr/>
        </p:nvSpPr>
        <p:spPr>
          <a:xfrm>
            <a:off x="663039" y="2357252"/>
            <a:ext cx="108659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第一节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Controller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（控制器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 MVC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第二节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Information Expert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（信息专家）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第三节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High Cohesion &amp; Low Coupling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（高内聚、低耦合）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第四节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Indirection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（间接模式）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9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7F74014-638F-FCA3-35D8-7E2EE38C9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22" y="933163"/>
            <a:ext cx="8877756" cy="28957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C762EB-83D8-381E-E73E-B4353B92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122" y="3927140"/>
            <a:ext cx="9732563" cy="20959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319BC6-41CC-2C38-94F0-D7DDC3D15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134" y="158904"/>
            <a:ext cx="503573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45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16C298-1DDB-759B-65D5-9A26589B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454" y="203705"/>
            <a:ext cx="5928546" cy="634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251A6E-9BF5-322C-3FE4-BD757997F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0" y="1477495"/>
            <a:ext cx="5372258" cy="53172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DEBB96-BF69-A0DF-839D-A83C215F7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05" y="1363033"/>
            <a:ext cx="5029276" cy="21801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942AD2-8392-DF45-FA6E-1826618FE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43138"/>
            <a:ext cx="5991533" cy="3167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5B577F-7771-EF77-CEA4-15B1A6FFE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6"/>
            <a:ext cx="6263454" cy="9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69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D630EF-015A-AF62-771C-FAC27889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88" y="0"/>
            <a:ext cx="4002066" cy="6855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F04B5-79BB-A1E7-3318-64093B69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06" y="6484"/>
            <a:ext cx="5502631" cy="68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8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7DA8655-BAFC-C1AA-D929-53ADBF41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313" y="0"/>
            <a:ext cx="5139373" cy="7742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E20D39-72EE-FECE-9D85-760745FD2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14" y="774259"/>
            <a:ext cx="8300164" cy="60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63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6E75F53-7D98-E793-1E6E-2DD26D99F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654"/>
            <a:ext cx="6042804" cy="55803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99E24D-08F3-5697-85A4-56B1C7C9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1732"/>
            <a:ext cx="6096000" cy="22362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1CB878-6453-7DF3-4B4C-3E06C686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09" y="5354877"/>
            <a:ext cx="2396067" cy="15031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6B8DC1-4C95-AA0D-129C-34A2680A0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078321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48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66F0A37-324E-F024-C93D-4EF4A1A48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98"/>
          <a:stretch/>
        </p:blipFill>
        <p:spPr>
          <a:xfrm>
            <a:off x="-1" y="0"/>
            <a:ext cx="5044047" cy="27995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5CC18E-48C3-FD47-7C64-E73D2908C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950"/>
            <a:ext cx="5044046" cy="33244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FF2AEF-744A-2105-F095-30BE219CC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15"/>
          <a:stretch/>
        </p:blipFill>
        <p:spPr>
          <a:xfrm>
            <a:off x="-1" y="2799567"/>
            <a:ext cx="5044047" cy="339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1C856F-8989-8019-90F2-6B74C5969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577" y="1628933"/>
            <a:ext cx="7088423" cy="30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00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20B6A25-650F-DD06-817E-EB53FF1B9619}"/>
              </a:ext>
            </a:extLst>
          </p:cNvPr>
          <p:cNvSpPr txBox="1"/>
          <p:nvPr/>
        </p:nvSpPr>
        <p:spPr>
          <a:xfrm>
            <a:off x="5196475" y="136090"/>
            <a:ext cx="1799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Composite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382471-DF5C-2187-0B1D-1EB399175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33" y="810996"/>
            <a:ext cx="8526333" cy="60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94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4D43A82-BB5E-9A98-8C18-B760015EFBC1}"/>
              </a:ext>
            </a:extLst>
          </p:cNvPr>
          <p:cNvGrpSpPr/>
          <p:nvPr/>
        </p:nvGrpSpPr>
        <p:grpSpPr>
          <a:xfrm>
            <a:off x="2496046" y="337601"/>
            <a:ext cx="7199907" cy="6182797"/>
            <a:chOff x="0" y="337601"/>
            <a:chExt cx="7199907" cy="618279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412C08-C5A9-7D5F-5BD6-851E9B5DF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01"/>
              <a:ext cx="7199907" cy="618279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6C1E4F3-029A-F8F0-C1AE-32B83E47C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1923" y="4208879"/>
              <a:ext cx="1809843" cy="2311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14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C291B12-B5CC-9D4F-4262-367E9E624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2850" y="461520"/>
            <a:ext cx="6946299" cy="59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6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4EED729-06E9-6F03-8170-E28C2FA7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89" y="0"/>
            <a:ext cx="1719221" cy="749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5FD19A-8490-DFA7-83BD-EC85FACD7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81" y="749873"/>
            <a:ext cx="9430235" cy="57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3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24AF03-F603-0DE5-01E9-B0DD9B4D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07" y="-91353"/>
            <a:ext cx="5822185" cy="877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F819E8-2731-55CC-8D4E-ECAF645BE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534"/>
          <a:stretch/>
        </p:blipFill>
        <p:spPr>
          <a:xfrm>
            <a:off x="1072891" y="786547"/>
            <a:ext cx="10046216" cy="39456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B95790-476C-12EA-57D7-5B28B47F2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136" y="4911610"/>
            <a:ext cx="9608044" cy="139707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ECB22B1-9E0D-16F1-76F9-ADCCF937E862}"/>
              </a:ext>
            </a:extLst>
          </p:cNvPr>
          <p:cNvSpPr/>
          <p:nvPr/>
        </p:nvSpPr>
        <p:spPr>
          <a:xfrm>
            <a:off x="1737966" y="4911610"/>
            <a:ext cx="9118214" cy="139707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786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6702DD-44AB-EB3D-5A6E-FA26DEBD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111"/>
            <a:ext cx="5803992" cy="38905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7DCF4C-87A4-026B-0213-9965B57C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984" y="1700111"/>
            <a:ext cx="6245016" cy="34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16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D1589D-B5AE-DF75-8A59-D8E8D480C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2706" y="0"/>
            <a:ext cx="1426588" cy="74987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0A656-B85B-F022-7D43-F03F3835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415" y="749873"/>
            <a:ext cx="8687169" cy="59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9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5EDD1F-C87A-BEA0-FDBE-906481DD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92787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0F2C14-2BDA-22F8-3583-3BE63362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01639"/>
            <a:ext cx="6096000" cy="40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13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9EB2B0-5CBB-A7BA-DAA1-FF1464EF7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057" y="0"/>
            <a:ext cx="1255885" cy="749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418864-5F20-D5FE-D1AE-48C2F88EE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72" y="630388"/>
            <a:ext cx="7862055" cy="27986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51F074-5996-6547-E4D0-AA2C1E44D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924" y="3523686"/>
            <a:ext cx="7010149" cy="33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27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AA7CC8-CC4A-8FF4-356E-5B31D9020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" b="1"/>
          <a:stretch/>
        </p:blipFill>
        <p:spPr>
          <a:xfrm>
            <a:off x="1060079" y="-1"/>
            <a:ext cx="5032228" cy="228029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3967ABD-2579-7F8D-37F7-33870DC9B50B}"/>
              </a:ext>
            </a:extLst>
          </p:cNvPr>
          <p:cNvGrpSpPr/>
          <p:nvPr/>
        </p:nvGrpSpPr>
        <p:grpSpPr>
          <a:xfrm>
            <a:off x="6099695" y="0"/>
            <a:ext cx="2910821" cy="2263179"/>
            <a:chOff x="80660" y="5593270"/>
            <a:chExt cx="1693639" cy="12647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77FC44A-72CD-B99F-DC2B-A02D4895C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60" y="5594285"/>
              <a:ext cx="742988" cy="12637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EC85283-2B89-DD84-6498-075F05D1F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148" y="5593270"/>
              <a:ext cx="896151" cy="126473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34A0A5C-FA4A-C4A2-58EA-24A6831B8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913" y="2280294"/>
            <a:ext cx="7193563" cy="45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0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B7E9F9-9B76-E612-4BDA-B3A258E1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92" y="41276"/>
            <a:ext cx="4746374" cy="67349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46218D-6830-E541-F0E0-E6802AC6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836" y="1739813"/>
            <a:ext cx="5340624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9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19CA00-AC71-DA58-347A-B69D44E8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21" y="0"/>
            <a:ext cx="1133954" cy="7498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F3F80A-86CD-5606-FD0C-564C1332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52" y="749873"/>
            <a:ext cx="7033092" cy="610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79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588F65-5CDE-051B-56CE-34F35A61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8947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0EAE4F-7970-3C7A-C535-6DB8BEB7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39" y="3153197"/>
            <a:ext cx="8116562" cy="37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04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C2BF2E-9EFF-381F-88F1-B792EF9E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09" y="1758131"/>
            <a:ext cx="3619686" cy="51120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6EA1B4-6A68-C0E4-E891-8AB15F413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9" y="0"/>
            <a:ext cx="2706868" cy="7676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790AB2-EAB5-4EE4-B859-E27C00C2FF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9" r="39374"/>
          <a:stretch/>
        </p:blipFill>
        <p:spPr>
          <a:xfrm>
            <a:off x="872009" y="753759"/>
            <a:ext cx="3659541" cy="10043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7CA345-5306-2939-D575-6B82FB8D8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695" y="753759"/>
            <a:ext cx="7492393" cy="53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40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6947F94-417A-13F1-44E1-8AF85B5CCDE0}"/>
              </a:ext>
            </a:extLst>
          </p:cNvPr>
          <p:cNvSpPr txBox="1"/>
          <p:nvPr/>
        </p:nvSpPr>
        <p:spPr>
          <a:xfrm>
            <a:off x="2771897" y="356771"/>
            <a:ext cx="6648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第三章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UML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软件设计分析与建模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424059-ECF2-DECB-0157-B97FDBF83C60}"/>
              </a:ext>
            </a:extLst>
          </p:cNvPr>
          <p:cNvSpPr txBox="1"/>
          <p:nvPr/>
        </p:nvSpPr>
        <p:spPr>
          <a:xfrm>
            <a:off x="663037" y="1548354"/>
            <a:ext cx="108659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第一节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Scenarios / Use-Case View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（场景视图）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第二节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Logical View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（逻辑视图）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第三节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Process View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（过程视图）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第四节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Physical View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（物理视图）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1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C01FD64-17F6-FEE2-1C6B-1E35704DE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50"/>
          <a:stretch/>
        </p:blipFill>
        <p:spPr>
          <a:xfrm>
            <a:off x="849145" y="3569830"/>
            <a:ext cx="10405589" cy="32881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FE9E27-5B26-D976-BE7F-1C08F222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45" y="0"/>
            <a:ext cx="4606977" cy="3575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0BE7FC-5A67-5D20-10DA-C487AD38D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122" y="431437"/>
            <a:ext cx="6735878" cy="28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91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6947F94-417A-13F1-44E1-8AF85B5CCDE0}"/>
              </a:ext>
            </a:extLst>
          </p:cNvPr>
          <p:cNvSpPr txBox="1"/>
          <p:nvPr/>
        </p:nvSpPr>
        <p:spPr>
          <a:xfrm>
            <a:off x="2008620" y="237825"/>
            <a:ext cx="8757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第一节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Scenarios / Use-Case View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（场景视图）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7713CF2-996E-827A-5694-7F069C4058DB}"/>
              </a:ext>
            </a:extLst>
          </p:cNvPr>
          <p:cNvGrpSpPr/>
          <p:nvPr/>
        </p:nvGrpSpPr>
        <p:grpSpPr>
          <a:xfrm>
            <a:off x="149166" y="1719830"/>
            <a:ext cx="11893668" cy="4137868"/>
            <a:chOff x="149166" y="1360066"/>
            <a:chExt cx="11893668" cy="413786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77A82FF-DEA3-BFAA-8B89-DA5C0AE59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2" t="1273"/>
            <a:stretch/>
          </p:blipFill>
          <p:spPr>
            <a:xfrm>
              <a:off x="149166" y="1360066"/>
              <a:ext cx="4636925" cy="413786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89C6E3-E0AB-20E8-8877-55710D2E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7163" y="1936670"/>
              <a:ext cx="6975671" cy="3561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59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4ED484-4963-85E5-8E2D-898DF3BBA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14"/>
            <a:ext cx="12192000" cy="64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44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0E68392-72FA-1097-8AD8-920BA042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21" y="0"/>
            <a:ext cx="1157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975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07EDD63-97C3-A825-1690-64EFFD3D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93942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FA8C52-41BC-81BF-89B5-0212F2AE1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842" y="3456321"/>
            <a:ext cx="4564158" cy="34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20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DC043C-01BB-2B84-3294-DC969A9B5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78" y="168107"/>
            <a:ext cx="9608044" cy="65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9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BBAC2-99E3-A8C5-0FB4-A81472F0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8" y="87424"/>
            <a:ext cx="10173223" cy="17780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A74C1F-A0D0-E4CB-046A-2BBB44ADF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0" y="4364944"/>
            <a:ext cx="4815056" cy="24056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0DA6B7-4BAD-BCD1-02AB-2D16B427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60" y="1760367"/>
            <a:ext cx="4119341" cy="24056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6CE22E-82E5-35D7-27D7-0661D3AB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160" y="2747928"/>
            <a:ext cx="5814680" cy="28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79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3FB88C6-13F1-2B70-E4E9-A0A763FCA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003"/>
            <a:ext cx="12192000" cy="27242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A15450-28A8-F4DF-1C53-25D76153A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92" y="3429000"/>
            <a:ext cx="11425615" cy="312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7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6947F94-417A-13F1-44E1-8AF85B5CCDE0}"/>
              </a:ext>
            </a:extLst>
          </p:cNvPr>
          <p:cNvSpPr txBox="1"/>
          <p:nvPr/>
        </p:nvSpPr>
        <p:spPr>
          <a:xfrm>
            <a:off x="2771896" y="1129923"/>
            <a:ext cx="6648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第二节    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Logical View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（逻辑视图）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424059-ECF2-DECB-0157-B97FDBF83C60}"/>
              </a:ext>
            </a:extLst>
          </p:cNvPr>
          <p:cNvSpPr txBox="1"/>
          <p:nvPr/>
        </p:nvSpPr>
        <p:spPr>
          <a:xfrm>
            <a:off x="663037" y="2644170"/>
            <a:ext cx="108659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Domain Model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（概念类图）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Diagram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（类图）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15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963217-7F9A-F559-663E-0CC5BCC2B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77" y="739637"/>
            <a:ext cx="9658846" cy="5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75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A992D4-3A19-7734-FA16-203BD933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39" y="0"/>
            <a:ext cx="8386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4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45C17D-8982-2A46-E7C8-9464A886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510" y="0"/>
            <a:ext cx="8042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96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5C0A5D-DA1D-47D1-0E41-6F2AE4AB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916" y="0"/>
            <a:ext cx="8418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99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89C1DC-CA42-9F23-7565-4BBA3496D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87"/>
            <a:ext cx="12192000" cy="64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03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8B62E9E-81D1-FE6B-94F5-AFE5BD2C789E}"/>
              </a:ext>
            </a:extLst>
          </p:cNvPr>
          <p:cNvSpPr txBox="1"/>
          <p:nvPr/>
        </p:nvSpPr>
        <p:spPr>
          <a:xfrm>
            <a:off x="2314259" y="110313"/>
            <a:ext cx="7563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Explain all the relationships in class diagram.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DD7464-1BC6-09C9-E41A-08821ED3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7" y="1053978"/>
            <a:ext cx="5645440" cy="47500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E22F88-C6C3-E044-AFAB-6AC96017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2" y="1092080"/>
            <a:ext cx="6617040" cy="46738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1EF968-2EE8-DE99-C86D-3317CA4A8984}"/>
              </a:ext>
            </a:extLst>
          </p:cNvPr>
          <p:cNvSpPr txBox="1"/>
          <p:nvPr/>
        </p:nvSpPr>
        <p:spPr>
          <a:xfrm>
            <a:off x="7575592" y="2634198"/>
            <a:ext cx="166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 is a part of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37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82F7E35-CF4D-4ECA-B9C7-DB93AD6255F1}"/>
              </a:ext>
            </a:extLst>
          </p:cNvPr>
          <p:cNvGrpSpPr/>
          <p:nvPr/>
        </p:nvGrpSpPr>
        <p:grpSpPr>
          <a:xfrm>
            <a:off x="550166" y="0"/>
            <a:ext cx="11091667" cy="2746103"/>
            <a:chOff x="0" y="0"/>
            <a:chExt cx="11091667" cy="274610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60A5735-70C4-1D85-1458-0E383D84E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172254" cy="2746102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6EF9775-ED31-0CB4-7919-3AB2384B7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3280" y="1"/>
              <a:ext cx="3084431" cy="274610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8F589C7-4625-E651-0D67-7C579D33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7711" y="0"/>
              <a:ext cx="2388950" cy="274610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AC17C79-F0D2-FDA6-99F1-B67F2199A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6660" y="0"/>
              <a:ext cx="2555007" cy="2746102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0D6A334-2403-578C-6970-55B644A81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839675"/>
            <a:ext cx="5819641" cy="40183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1C26575-EE8C-B4F1-60EC-4D40D88F8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357" y="3148512"/>
            <a:ext cx="5813643" cy="31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9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881414-D8CD-69A2-0073-352A9B703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13"/>
          <a:stretch/>
        </p:blipFill>
        <p:spPr>
          <a:xfrm>
            <a:off x="756952" y="0"/>
            <a:ext cx="1953819" cy="27734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BED110-6058-9283-046D-B8E6FA3AD8AC}"/>
              </a:ext>
            </a:extLst>
          </p:cNvPr>
          <p:cNvSpPr txBox="1"/>
          <p:nvPr/>
        </p:nvSpPr>
        <p:spPr>
          <a:xfrm>
            <a:off x="5980591" y="490507"/>
            <a:ext cx="62978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D4D4D"/>
                </a:solidFill>
                <a:effectLst/>
                <a:latin typeface=".PingFangSC-Regular"/>
              </a:rPr>
              <a:t>聚合关系（</a:t>
            </a:r>
            <a:r>
              <a:rPr lang="en-US" altLang="zh-CN" sz="2000" dirty="0">
                <a:solidFill>
                  <a:srgbClr val="4D4D4D"/>
                </a:solidFill>
                <a:effectLst/>
                <a:latin typeface=".PingFangSC-Regular"/>
              </a:rPr>
              <a:t>Aggregation</a:t>
            </a:r>
            <a:r>
              <a:rPr lang="zh-CN" altLang="en-US" sz="2000" dirty="0">
                <a:solidFill>
                  <a:srgbClr val="4D4D4D"/>
                </a:solidFill>
                <a:effectLst/>
                <a:latin typeface=".PingFangSC-Regular"/>
              </a:rPr>
              <a:t>）表示的是整体和部分的关系</a:t>
            </a:r>
            <a:endParaRPr lang="en-US" altLang="zh-CN" sz="2000" dirty="0">
              <a:solidFill>
                <a:srgbClr val="4D4D4D"/>
              </a:solidFill>
              <a:effectLst/>
              <a:latin typeface=".PingFangSC-Regular"/>
            </a:endParaRPr>
          </a:p>
          <a:p>
            <a:r>
              <a:rPr lang="zh-CN" altLang="en-US" sz="2000" b="1" dirty="0">
                <a:effectLst/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整体和部分是可以分开的</a:t>
            </a:r>
            <a:r>
              <a:rPr lang="zh-CN" altLang="en-US" sz="2000" dirty="0">
                <a:solidFill>
                  <a:srgbClr val="4D4D4D"/>
                </a:solidFill>
                <a:effectLst/>
                <a:latin typeface=".PingFangSC-Regular"/>
              </a:rPr>
              <a:t>，它是关联关系的特例。</a:t>
            </a:r>
            <a:endParaRPr lang="en-US" altLang="zh-CN" sz="2000" dirty="0">
              <a:solidFill>
                <a:srgbClr val="4D4D4D"/>
              </a:solidFill>
              <a:effectLst/>
              <a:latin typeface=".PingFangSC-Regular"/>
            </a:endParaRPr>
          </a:p>
          <a:p>
            <a:endParaRPr lang="en-US" altLang="zh-CN" sz="2000" dirty="0">
              <a:solidFill>
                <a:srgbClr val="4D4D4D"/>
              </a:solidFill>
              <a:latin typeface=".PingFangSC-Regular"/>
            </a:endParaRPr>
          </a:p>
          <a:p>
            <a:r>
              <a:rPr lang="zh-CN" altLang="en-US" sz="2000" dirty="0">
                <a:solidFill>
                  <a:srgbClr val="4D4D4D"/>
                </a:solidFill>
                <a:effectLst/>
                <a:latin typeface=".PingFangSC-Regular"/>
              </a:rPr>
              <a:t>组合关系 </a:t>
            </a:r>
            <a:r>
              <a:rPr lang="en-US" altLang="zh-CN" sz="2000" dirty="0">
                <a:solidFill>
                  <a:srgbClr val="4D4D4D"/>
                </a:solidFill>
                <a:effectLst/>
                <a:latin typeface=".PingFangSC-Regular"/>
              </a:rPr>
              <a:t>(Composite)</a:t>
            </a:r>
            <a:r>
              <a:rPr lang="zh-CN" altLang="en-US" sz="2000" dirty="0">
                <a:solidFill>
                  <a:srgbClr val="4D4D4D"/>
                </a:solidFill>
                <a:latin typeface=".PingFangSC-Regular"/>
              </a:rPr>
              <a:t> </a:t>
            </a:r>
            <a:r>
              <a:rPr lang="zh-CN" altLang="en-US" sz="2000" dirty="0">
                <a:solidFill>
                  <a:srgbClr val="4D4D4D"/>
                </a:solidFill>
                <a:effectLst/>
                <a:latin typeface=".PingFangSC-Regular"/>
              </a:rPr>
              <a:t>⽤来描述整体和部分的关系，</a:t>
            </a:r>
            <a:endParaRPr lang="en-US" altLang="zh-CN" sz="2000" dirty="0">
              <a:solidFill>
                <a:srgbClr val="4D4D4D"/>
              </a:solidFill>
              <a:effectLst/>
              <a:latin typeface=".PingFangSC-Regular"/>
            </a:endParaRPr>
          </a:p>
          <a:p>
            <a:r>
              <a:rPr lang="zh-CN" altLang="en-US" sz="2000" dirty="0">
                <a:solidFill>
                  <a:srgbClr val="4D4D4D"/>
                </a:solidFill>
                <a:effectLst/>
                <a:latin typeface=".PingFangSC-Regular"/>
              </a:rPr>
              <a:t>但是，它规定了</a:t>
            </a:r>
            <a:r>
              <a:rPr lang="zh-CN" altLang="en-US" sz="20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.PingFangSC-Regular"/>
              </a:rPr>
              <a:t>部分和整体是不能分开的</a:t>
            </a:r>
            <a:r>
              <a:rPr lang="zh-CN" altLang="en-US" sz="2000" b="1" dirty="0">
                <a:solidFill>
                  <a:srgbClr val="4D4D4D"/>
                </a:solidFill>
                <a:effectLst/>
                <a:highlight>
                  <a:srgbClr val="FFFF00"/>
                </a:highlight>
                <a:latin typeface=".PingFangSC-Regular"/>
              </a:rPr>
              <a:t>。</a:t>
            </a:r>
            <a:endParaRPr lang="en-US" altLang="zh-CN" sz="2000" b="1" dirty="0">
              <a:solidFill>
                <a:srgbClr val="4D4D4D"/>
              </a:solidFill>
              <a:effectLst/>
              <a:highlight>
                <a:srgbClr val="FFFF00"/>
              </a:highlight>
              <a:latin typeface=".PingFangSC-Regular"/>
            </a:endParaRPr>
          </a:p>
          <a:p>
            <a:endParaRPr lang="en-US" altLang="zh-CN" sz="2000" dirty="0">
              <a:solidFill>
                <a:srgbClr val="4D4D4D"/>
              </a:solidFill>
              <a:latin typeface=".PingFangSC-Regular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1483E9-7AD0-A3F5-5E76-6B3D5B494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55"/>
          <a:stretch/>
        </p:blipFill>
        <p:spPr>
          <a:xfrm>
            <a:off x="3467723" y="0"/>
            <a:ext cx="1755916" cy="27739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EFB02B-61A3-7377-03EF-FB0CBF01C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499" y="2968488"/>
            <a:ext cx="8788183" cy="35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822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BB8F08-6E39-9EB2-E1FE-3B46B2AE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37" y="0"/>
            <a:ext cx="8823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498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6947F94-417A-13F1-44E1-8AF85B5CCDE0}"/>
              </a:ext>
            </a:extLst>
          </p:cNvPr>
          <p:cNvSpPr txBox="1"/>
          <p:nvPr/>
        </p:nvSpPr>
        <p:spPr>
          <a:xfrm>
            <a:off x="2771897" y="356771"/>
            <a:ext cx="6648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第三节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Process View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（过程视图）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424059-ECF2-DECB-0157-B97FDBF83C60}"/>
              </a:ext>
            </a:extLst>
          </p:cNvPr>
          <p:cNvSpPr txBox="1"/>
          <p:nvPr/>
        </p:nvSpPr>
        <p:spPr>
          <a:xfrm>
            <a:off x="663037" y="1659285"/>
            <a:ext cx="108659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State Diagram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（状态图）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Sequence Diagram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（顺序图）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Communication Diagram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（通信图）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Activity Diagram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（活动图）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26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B82A16-6358-21E7-9298-B060B6CE4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75" y="587229"/>
            <a:ext cx="779185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33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51E817-59BB-B25E-2AA8-2B28A38F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86" y="853942"/>
            <a:ext cx="9277827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78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D19EF5-E92F-6408-3898-EED8AE72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685659"/>
            <a:ext cx="937943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6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EC792E-CF6A-0711-280C-CE4944E8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90" y="118998"/>
            <a:ext cx="9125419" cy="8636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B9C9AF-9914-619D-F558-FACFDF4C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26" y="1082433"/>
            <a:ext cx="9646146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97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76610D-1D40-F650-633A-6830290E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49" y="377668"/>
            <a:ext cx="8782501" cy="61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935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F53FF3-6373-1811-761E-E6D9528C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98" y="872422"/>
            <a:ext cx="9754204" cy="511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016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0E7A8E-76CB-D4B7-23B1-6FFFA05E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94" y="234786"/>
            <a:ext cx="9944611" cy="63884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BD295-EA4A-583B-A1CB-3899857A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75" y="930172"/>
            <a:ext cx="6772184" cy="11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24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4CC060B-9912-DBB8-948A-BD4F8022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" y="0"/>
            <a:ext cx="6094454" cy="40747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B74DEF-699D-6E8F-A08B-85F4F8ED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0576"/>
            <a:ext cx="6325050" cy="26774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5EC77C-CEC3-61C9-620F-1A698BDDB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389" y="2469924"/>
            <a:ext cx="5086611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0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60E4DF-87C5-5EAF-2223-1BC2930F4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253" y="92936"/>
            <a:ext cx="8065493" cy="271176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737FF6-8E15-71C7-CCA5-E4001BF1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252" y="3026002"/>
            <a:ext cx="8065493" cy="38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486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7EBE4C-1404-A120-19B8-306D9CCE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745" y="0"/>
            <a:ext cx="583451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7C36EC-D0A1-0C1C-8B67-2A96991F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45" y="3857626"/>
            <a:ext cx="2856245" cy="4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0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C4EB36-2CE6-B3DF-FA8E-197F6129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04" y="0"/>
            <a:ext cx="9629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515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9A5957-4929-3755-EEDE-C0555F12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94" y="291939"/>
            <a:ext cx="9970012" cy="62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45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21AE6E-0C07-CC35-E8E5-C4BE57999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51" y="0"/>
            <a:ext cx="10649497" cy="12383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58DBF7-0244-07CA-7569-53289D28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18" y="1308757"/>
            <a:ext cx="9950961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07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D0B595-CBD2-8416-8D0C-048FAF1E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9" y="1736702"/>
            <a:ext cx="11722561" cy="33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7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4BF7E7-F37B-48D8-82EA-FCCC66EB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00" y="1403709"/>
            <a:ext cx="10230598" cy="44717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AE5B1D-AD42-4D94-A20B-CE1CA4C6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090" y="300625"/>
            <a:ext cx="7693819" cy="8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031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DF05E9-C8DD-162D-F07E-6D23B5ECB0E2}"/>
              </a:ext>
            </a:extLst>
          </p:cNvPr>
          <p:cNvSpPr txBox="1"/>
          <p:nvPr/>
        </p:nvSpPr>
        <p:spPr>
          <a:xfrm>
            <a:off x="2771897" y="356771"/>
            <a:ext cx="6648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第四节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Physical View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（物理视图）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486A27-9FCF-9286-3AB3-F63C6CC6A791}"/>
              </a:ext>
            </a:extLst>
          </p:cNvPr>
          <p:cNvSpPr txBox="1"/>
          <p:nvPr/>
        </p:nvSpPr>
        <p:spPr>
          <a:xfrm>
            <a:off x="315835" y="10513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Deployment Diagram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1C0FD6-7CFC-25EC-DD77-68A63AA0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35" y="1636154"/>
            <a:ext cx="6045511" cy="51120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81D9E9-97B2-ACD8-C771-06FC5FC819F8}"/>
              </a:ext>
            </a:extLst>
          </p:cNvPr>
          <p:cNvSpPr txBox="1"/>
          <p:nvPr/>
        </p:nvSpPr>
        <p:spPr>
          <a:xfrm>
            <a:off x="6095998" y="2359524"/>
            <a:ext cx="60971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What is deployment diagram? </a:t>
            </a:r>
          </a:p>
          <a:p>
            <a:pPr marL="266700" algn="just"/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It is a type of structural diagram that shows the physical configuration of runtime processing nodes and the artifacts deployed on them.</a:t>
            </a:r>
          </a:p>
          <a:p>
            <a:pPr marL="266700" algn="just"/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deployment diagram shows: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Configuration of processing nodes at run-time.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Communication links between these nodes.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Component instances and objects that reside on them.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8247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F076AF5-26FC-C853-418B-EF90B0AEB7F9}"/>
              </a:ext>
            </a:extLst>
          </p:cNvPr>
          <p:cNvSpPr txBox="1"/>
          <p:nvPr/>
        </p:nvSpPr>
        <p:spPr>
          <a:xfrm>
            <a:off x="270269" y="492919"/>
            <a:ext cx="11651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node in deployment diagram ? List two various types of nodes.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8EE74C-9176-CAE6-6240-8CC123457A83}"/>
              </a:ext>
            </a:extLst>
          </p:cNvPr>
          <p:cNvSpPr txBox="1"/>
          <p:nvPr/>
        </p:nvSpPr>
        <p:spPr>
          <a:xfrm>
            <a:off x="351826" y="1352580"/>
            <a:ext cx="11488341" cy="5115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In a deployment diagram, 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node represents a physical element that exists at runtime and represents a computational resource.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can be a hardware device, such as a server or a computer, or a software execution environment, such as a virtual machine or a container.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 Processor Node: 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processor node represents a hardware device that can execute software.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a physical server, a computer, or a virtual machine. Processor nodes typically run software applications or services.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 Device Node: A device node represents 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physical device controlled by a processor node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can be a peripheral device, such as a printer, a scanner, or a sensor, which is connected to the processor node and controlled by it.</a:t>
            </a:r>
          </a:p>
        </p:txBody>
      </p:sp>
    </p:spTree>
    <p:extLst>
      <p:ext uri="{BB962C8B-B14F-4D97-AF65-F5344CB8AC3E}">
        <p14:creationId xmlns:p14="http://schemas.microsoft.com/office/powerpoint/2010/main" val="1178312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81A56FE-D8DF-6946-7892-5AB2B6E8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01" y="1925323"/>
            <a:ext cx="10497998" cy="30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116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AEFAE9-1958-4641-EAFA-54BE85C2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3" y="2092504"/>
            <a:ext cx="5469965" cy="17399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4E9B75-BDEB-FE3E-2CB4-A419FA7F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0" y="314164"/>
            <a:ext cx="6029722" cy="15414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A8F55E-EC90-D26B-7CFA-3AB8CEE18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45" y="3832493"/>
            <a:ext cx="5726657" cy="15414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48CAC1-6BF7-17A2-BD28-8EC100454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045" y="809737"/>
            <a:ext cx="5778797" cy="21527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E92919-F82F-009A-530D-F231735EF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10" y="4242191"/>
            <a:ext cx="6029722" cy="152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27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61D0776-423B-E8E2-A742-336C8B940A2E}"/>
              </a:ext>
            </a:extLst>
          </p:cNvPr>
          <p:cNvSpPr txBox="1"/>
          <p:nvPr/>
        </p:nvSpPr>
        <p:spPr>
          <a:xfrm>
            <a:off x="3060865" y="76252"/>
            <a:ext cx="6070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第四章  历年常考简答题精选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5AC53A-63C8-862E-E11B-1FC1102FAB05}"/>
              </a:ext>
            </a:extLst>
          </p:cNvPr>
          <p:cNvSpPr txBox="1"/>
          <p:nvPr/>
        </p:nvSpPr>
        <p:spPr>
          <a:xfrm>
            <a:off x="302821" y="755656"/>
            <a:ext cx="116140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design pattern ?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Please explain GRASP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briefly.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2E19F-E56D-6C94-F9EF-A07E3213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2" y="1146581"/>
            <a:ext cx="7884390" cy="10739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0BE760-AC87-2D05-2B19-7A9B7CBB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41"/>
          <a:stretch/>
        </p:blipFill>
        <p:spPr>
          <a:xfrm>
            <a:off x="452627" y="3792988"/>
            <a:ext cx="5643373" cy="30650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732600-6F52-5AE0-F8A7-5F9DF0140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27" y="2728132"/>
            <a:ext cx="5191219" cy="10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66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F1160-7CF3-7E2D-BBCA-766D37AFC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16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What is an iteration? What are the benefits of Iterative Development?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A26B0A-FFA9-E962-F0AE-969BE05286AD}"/>
              </a:ext>
            </a:extLst>
          </p:cNvPr>
          <p:cNvSpPr txBox="1"/>
          <p:nvPr/>
        </p:nvSpPr>
        <p:spPr>
          <a:xfrm>
            <a:off x="838200" y="1132403"/>
            <a:ext cx="9913065" cy="5115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iteration in software development refers to a single development cycle in which a set of tasks or activities are completed. It is a single execution of a set of instructions that are to be repeated until a specified result is obtained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Critical risks are resolved before making large investments.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②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 iterations enable early user feedback.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integration are continuous.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④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 milestones focus on the short term.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⑤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Progress is measured by assessing implementations.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⑥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Partial implementations can be deployed.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⑦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iteration produces an executable release, an additional increment of the system an it includes integration and test.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616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A715BE9D-4E94-EDC6-DFED-88795AB1C4EB}"/>
              </a:ext>
            </a:extLst>
          </p:cNvPr>
          <p:cNvSpPr txBox="1">
            <a:spLocks/>
          </p:cNvSpPr>
          <p:nvPr/>
        </p:nvSpPr>
        <p:spPr>
          <a:xfrm>
            <a:off x="838200" y="154187"/>
            <a:ext cx="10515600" cy="144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4.What is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Liskov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substitutability principle? </a:t>
            </a: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an example of breaking it and explain what sorts of problems breaking the principle may lead to. (6p).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28A075-05DA-05E4-1E20-985E21F5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70" y="1598686"/>
            <a:ext cx="11246460" cy="117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AEBCE3-539A-ED50-D32D-784A8DA9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70" y="2907927"/>
            <a:ext cx="4576820" cy="3744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CB8D00-4170-BDC9-B235-34B486B22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714" y="2267601"/>
            <a:ext cx="3241581" cy="434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958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95BA70-282B-0187-B3B1-52ADC0DD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28" y="939672"/>
            <a:ext cx="9620744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4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6F66B-4D2F-141D-F808-2B6B933D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77"/>
            <a:ext cx="10515600" cy="1421286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What is Open-Close principle? </a:t>
            </a:r>
            <a:b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an example of breaking it and explain what sorts of problems breaking the principle may lead to. (6p)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C1FDD6-FB29-E4D2-42E8-C037E5D8C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5463"/>
            <a:ext cx="10097523" cy="1078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066CBB-250C-1240-AE9E-D29802AC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95" y="2616257"/>
            <a:ext cx="6007409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082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E0489C-5AD2-B61B-8101-4DE21E551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63" y="1585061"/>
            <a:ext cx="11555873" cy="36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9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EB7976-4EF6-BE07-A148-D0D9CC7E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39" y="533251"/>
            <a:ext cx="10135121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90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A84B6-9572-DAF0-FD5C-69B3D541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568"/>
            <a:ext cx="10515600" cy="95500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What is UML? </a:t>
            </a:r>
            <a:b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at least 3 benefits of developing with UML.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D44F6-D743-BBB7-071F-F15B1EB6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4173"/>
            <a:ext cx="10427236" cy="4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756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4C207-6089-C1EE-1AF8-F6166523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39"/>
            <a:ext cx="10515600" cy="889819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What is RUP? Please outline the 4 phases and 9 workflows of RUP. Please name and briefly describe the “4+1 view” of software architecture adopted in RUP.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6613A5-B349-5F0A-05E8-5B13FE6B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3" y="1235347"/>
            <a:ext cx="7853173" cy="51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6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83D32CC-EE6D-DDAE-0408-8DC41AFF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26" y="0"/>
            <a:ext cx="7046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49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19FBB-B9AD-33D4-0196-5DF6B261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51" y="363338"/>
            <a:ext cx="11614697" cy="806566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Explain briefly the meaning of the following concepts (2p/concept)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5D1C0-5F12-49CC-C7DB-45F26DAB4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294"/>
            <a:ext cx="10515600" cy="545006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OOA OOD OOP 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and Incremental 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Cohesion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Coupling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and Method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9581807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05FC76-1127-29EE-02A9-B622F371A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89" b="-1"/>
          <a:stretch/>
        </p:blipFill>
        <p:spPr>
          <a:xfrm>
            <a:off x="3013729" y="2013503"/>
            <a:ext cx="6171705" cy="48444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BD8BFB-483C-EF41-BFAB-92B91C32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66" y="121106"/>
            <a:ext cx="6178868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5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E5D40D-A3B5-52A9-67FF-47CE61BC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68" y="858875"/>
            <a:ext cx="8941260" cy="21972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8B7913-41DE-AA4D-C109-56FD21AE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011" y="3356333"/>
            <a:ext cx="9207973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721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C02722-3DEE-1DC8-D0DC-0C11FA27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99" y="568434"/>
            <a:ext cx="7614601" cy="57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28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D9D1C99-761A-25E4-445E-BFE5BC2A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919" y="339566"/>
            <a:ext cx="7036162" cy="61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97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C41D249-1A47-DFE3-9D1F-6E8BF0F844A4}"/>
              </a:ext>
            </a:extLst>
          </p:cNvPr>
          <p:cNvSpPr txBox="1"/>
          <p:nvPr/>
        </p:nvSpPr>
        <p:spPr>
          <a:xfrm>
            <a:off x="882239" y="1068052"/>
            <a:ext cx="10427519" cy="558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回归课本：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NextGen Post System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2009 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 ：</a:t>
            </a:r>
            <a:r>
              <a:rPr lang="en-US" altLang="zh-CN" sz="2400" b="1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ATM System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2010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 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Ticket Selling Control System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2012 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 ：</a:t>
            </a:r>
            <a:r>
              <a:rPr lang="en-US" altLang="zh-CN" sz="2400" b="1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Taobao System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2017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 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Online sales System for Electric Toys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https://blog.csdn.net/Catherinemin/article/details/130547972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2018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 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Electronic Toll Collection System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https://blog.csdn.net/Catherinemin/article/details/130556707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2019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 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Book Sales System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https://blog.csdn.net/Catherinemin/article/details/130578797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注意几个手机上的软件：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12306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滴滴打车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拼多多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https://www.bilibili.com/read/cv18526892/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72951C-9D87-2E12-1174-1E0BC2762840}"/>
              </a:ext>
            </a:extLst>
          </p:cNvPr>
          <p:cNvSpPr txBox="1"/>
          <p:nvPr/>
        </p:nvSpPr>
        <p:spPr>
          <a:xfrm>
            <a:off x="2951388" y="207394"/>
            <a:ext cx="6289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第五章    软考真题荟萃（解答题）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0907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CBDE89-6698-04F0-1676-2E8348ECE503}"/>
              </a:ext>
            </a:extLst>
          </p:cNvPr>
          <p:cNvSpPr txBox="1"/>
          <p:nvPr/>
        </p:nvSpPr>
        <p:spPr>
          <a:xfrm>
            <a:off x="202870" y="0"/>
            <a:ext cx="2368138" cy="70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ATM System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A280FF-C2A5-7ABB-F414-B048D33DC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65737"/>
            <a:ext cx="6677162" cy="53783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C0822C-5CE3-560E-B5AF-3C3570C5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154" y="757824"/>
            <a:ext cx="4758775" cy="41237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67220D-C67E-B084-4665-25CDC7BE9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163" y="5280984"/>
            <a:ext cx="5016758" cy="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1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1510</Words>
  <Application>Microsoft Office PowerPoint</Application>
  <PresentationFormat>宽屏</PresentationFormat>
  <Paragraphs>206</Paragraphs>
  <Slides>116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0" baseType="lpstr">
      <vt:lpstr>.PingFangSC-Regular</vt:lpstr>
      <vt:lpstr>Alibaba PuHuiTi Medium</vt:lpstr>
      <vt:lpstr>Alibaba PuHuiTi R</vt:lpstr>
      <vt:lpstr>inpin heiti</vt:lpstr>
      <vt:lpstr>阿里巴巴普惠体</vt:lpstr>
      <vt:lpstr>等线</vt:lpstr>
      <vt:lpstr>等线 Light</vt:lpstr>
      <vt:lpstr>黑体</vt:lpstr>
      <vt:lpstr>楷体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分层解耦</vt:lpstr>
      <vt:lpstr>分层解耦</vt:lpstr>
      <vt:lpstr>分层解耦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 What is Open-Close principle?  Give an example of breaking it and explain what sorts of problems breaking the principle may lead to. (6p)</vt:lpstr>
      <vt:lpstr>PowerPoint 演示文稿</vt:lpstr>
      <vt:lpstr>6. What is UML?  List at least 3 benefits of developing with UML.</vt:lpstr>
      <vt:lpstr>7. What is RUP? Please outline the 4 phases and 9 workflows of RUP. Please name and briefly describe the “4+1 view” of software architecture adopted in RUP.</vt:lpstr>
      <vt:lpstr>PowerPoint 演示文稿</vt:lpstr>
      <vt:lpstr>8. Explain briefly the meaning of the following concepts (2p/concept)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Zheng</dc:creator>
  <cp:lastModifiedBy>Kevin Zheng</cp:lastModifiedBy>
  <cp:revision>229</cp:revision>
  <dcterms:created xsi:type="dcterms:W3CDTF">2024-06-03T12:39:02Z</dcterms:created>
  <dcterms:modified xsi:type="dcterms:W3CDTF">2024-06-16T02:31:32Z</dcterms:modified>
</cp:coreProperties>
</file>